
<file path=[Content_Types].xml><?xml version="1.0" encoding="utf-8"?>
<Types xmlns="http://schemas.openxmlformats.org/package/2006/content-types">
  <Default Extension="gif" ContentType="image/gif"/>
  <Default Extension="jpeg" ContentType="image/jpeg"/>
  <Default Extension="jpg" ContentType="image/jpeg"/>
  <Default Extension="mp3" ContentType="audio/mpeg"/>
  <Default Extension="mp4" ContentType="video/mp4"/>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media/image32.jpg" ContentType="image/jpg"/>
  <Override PartName="/ppt/media/image33.jpg" ContentType="image/jpg"/>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media/image60.jpg" ContentType="image/jpg"/>
  <Override PartName="/ppt/media/image61.jpg" ContentType="image/jpg"/>
  <Override PartName="/ppt/media/image62.jpg" ContentType="image/jpg"/>
  <Override PartName="/ppt/media/image63.jpg" ContentType="image/jpg"/>
  <Override PartName="/ppt/media/image64.jpg" ContentType="image/jpg"/>
  <Override PartName="/ppt/media/image65.jpg" ContentType="image/jpg"/>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327" r:id="rId2"/>
    <p:sldId id="258" r:id="rId3"/>
    <p:sldId id="261" r:id="rId4"/>
    <p:sldId id="328" r:id="rId5"/>
    <p:sldId id="263" r:id="rId6"/>
    <p:sldId id="329" r:id="rId7"/>
    <p:sldId id="330" r:id="rId8"/>
    <p:sldId id="331" r:id="rId9"/>
    <p:sldId id="273" r:id="rId10"/>
    <p:sldId id="274" r:id="rId11"/>
    <p:sldId id="300" r:id="rId12"/>
    <p:sldId id="288" r:id="rId13"/>
    <p:sldId id="318" r:id="rId14"/>
    <p:sldId id="324" r:id="rId15"/>
    <p:sldId id="308" r:id="rId16"/>
    <p:sldId id="311" r:id="rId17"/>
    <p:sldId id="312" r:id="rId18"/>
    <p:sldId id="286" r:id="rId19"/>
    <p:sldId id="339" r:id="rId20"/>
    <p:sldId id="321" r:id="rId21"/>
    <p:sldId id="293" r:id="rId22"/>
    <p:sldId id="298" r:id="rId23"/>
    <p:sldId id="297" r:id="rId24"/>
    <p:sldId id="340" r:id="rId25"/>
    <p:sldId id="341" r:id="rId26"/>
    <p:sldId id="336" r:id="rId27"/>
    <p:sldId id="295" r:id="rId28"/>
    <p:sldId id="337" r:id="rId29"/>
    <p:sldId id="338" r:id="rId30"/>
    <p:sldId id="315" r:id="rId31"/>
    <p:sldId id="325" r:id="rId32"/>
    <p:sldId id="326" r:id="rId33"/>
    <p:sldId id="275" r:id="rId34"/>
    <p:sldId id="276" r:id="rId35"/>
    <p:sldId id="279" r:id="rId36"/>
    <p:sldId id="289" r:id="rId37"/>
    <p:sldId id="290" r:id="rId38"/>
    <p:sldId id="332" r:id="rId39"/>
    <p:sldId id="333" r:id="rId40"/>
    <p:sldId id="334" r:id="rId41"/>
    <p:sldId id="294" r:id="rId42"/>
    <p:sldId id="287" r:id="rId43"/>
    <p:sldId id="285" r:id="rId44"/>
    <p:sldId id="296" r:id="rId45"/>
    <p:sldId id="299"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A8A8A"/>
    <a:srgbClr val="6818B0"/>
    <a:srgbClr val="C9C9C9"/>
    <a:srgbClr val="378AFC"/>
    <a:srgbClr val="FFFFFF"/>
    <a:srgbClr val="4472C4"/>
    <a:srgbClr val="26213F"/>
    <a:srgbClr val="0D101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BC28C24-65FC-4691-A9A2-AAB0F17842DC}" v="2" dt="2023-12-02T17:21:39.568"/>
    <p1510:client id="{44AD9EEF-778E-4304-BF8D-4832E1B2C603}" v="2" dt="2023-12-02T17:22:20.9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345" autoAdjust="0"/>
  </p:normalViewPr>
  <p:slideViewPr>
    <p:cSldViewPr snapToGrid="0">
      <p:cViewPr varScale="1">
        <p:scale>
          <a:sx n="63" d="100"/>
          <a:sy n="63" d="100"/>
        </p:scale>
        <p:origin x="56"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spPr>
            <a:gradFill>
              <a:gsLst>
                <a:gs pos="41000">
                  <a:srgbClr val="6818B0"/>
                </a:gs>
                <a:gs pos="78000">
                  <a:schemeClr val="accent1">
                    <a:lumMod val="45000"/>
                    <a:lumOff val="55000"/>
                  </a:schemeClr>
                </a:gs>
                <a:gs pos="86000">
                  <a:schemeClr val="accent5">
                    <a:lumMod val="60000"/>
                    <a:lumOff val="40000"/>
                  </a:schemeClr>
                </a:gs>
                <a:gs pos="100000">
                  <a:schemeClr val="accent5">
                    <a:lumMod val="60000"/>
                    <a:lumOff val="40000"/>
                  </a:schemeClr>
                </a:gs>
              </a:gsLst>
              <a:lin ang="5400000" scaled="1"/>
            </a:gradFill>
          </c:spPr>
          <c:dPt>
            <c:idx val="0"/>
            <c:bubble3D val="0"/>
            <c:spPr>
              <a:gradFill rotWithShape="1">
                <a:gsLst>
                  <a:gs pos="41000">
                    <a:srgbClr val="6818B0"/>
                  </a:gs>
                  <a:gs pos="78000">
                    <a:schemeClr val="accent1">
                      <a:lumMod val="45000"/>
                      <a:lumOff val="55000"/>
                    </a:schemeClr>
                  </a:gs>
                  <a:gs pos="86000">
                    <a:schemeClr val="accent5">
                      <a:lumMod val="60000"/>
                      <a:lumOff val="40000"/>
                    </a:schemeClr>
                  </a:gs>
                  <a:gs pos="100000">
                    <a:schemeClr val="accent5">
                      <a:lumMod val="60000"/>
                      <a:lumOff val="40000"/>
                    </a:schemeClr>
                  </a:gs>
                </a:gsLst>
                <a:lin ang="5400000" scaled="1"/>
              </a:gradFill>
              <a:ln>
                <a:noFill/>
              </a:ln>
              <a:effectLst/>
              <a:sp3d/>
            </c:spPr>
            <c:extLst>
              <c:ext xmlns:c16="http://schemas.microsoft.com/office/drawing/2014/chart" uri="{C3380CC4-5D6E-409C-BE32-E72D297353CC}">
                <c16:uniqueId val="{00000001-C841-41C5-BA95-91E4944F7A64}"/>
              </c:ext>
            </c:extLst>
          </c:dPt>
          <c:dPt>
            <c:idx val="1"/>
            <c:bubble3D val="0"/>
            <c:spPr>
              <a:noFill/>
              <a:ln>
                <a:noFill/>
              </a:ln>
              <a:effectLst/>
              <a:sp3d/>
            </c:spPr>
            <c:extLst>
              <c:ext xmlns:c16="http://schemas.microsoft.com/office/drawing/2014/chart" uri="{C3380CC4-5D6E-409C-BE32-E72D297353CC}">
                <c16:uniqueId val="{00000001-E50D-4F1D-B6FF-7F1B0951CDC8}"/>
              </c:ext>
            </c:extLst>
          </c:dPt>
          <c:dLbls>
            <c:delete val="1"/>
          </c:dLbls>
          <c:cat>
            <c:strRef>
              <c:f>Sheet1!$A$2:$A$3</c:f>
              <c:strCache>
                <c:ptCount val="2"/>
                <c:pt idx="0">
                  <c:v>1st Qtr</c:v>
                </c:pt>
                <c:pt idx="1">
                  <c:v>2nd Qtr</c:v>
                </c:pt>
              </c:strCache>
            </c:strRef>
          </c:cat>
          <c:val>
            <c:numRef>
              <c:f>Sheet1!$B$2:$B$3</c:f>
              <c:numCache>
                <c:formatCode>General</c:formatCode>
                <c:ptCount val="2"/>
                <c:pt idx="0">
                  <c:v>15</c:v>
                </c:pt>
                <c:pt idx="1">
                  <c:v>3.2</c:v>
                </c:pt>
              </c:numCache>
            </c:numRef>
          </c:val>
          <c:extLst>
            <c:ext xmlns:c16="http://schemas.microsoft.com/office/drawing/2014/chart" uri="{C3380CC4-5D6E-409C-BE32-E72D297353CC}">
              <c16:uniqueId val="{00000000-E50D-4F1D-B6FF-7F1B0951CDC8}"/>
            </c:ext>
          </c:extLst>
        </c:ser>
        <c:dLbls>
          <c:dLblPos val="inEnd"/>
          <c:showLegendKey val="0"/>
          <c:showVal val="0"/>
          <c:showCatName val="0"/>
          <c:showSerName val="0"/>
          <c:showPercent val="1"/>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spPr>
            <a:gradFill>
              <a:gsLst>
                <a:gs pos="41000">
                  <a:srgbClr val="6818B0"/>
                </a:gs>
                <a:gs pos="78000">
                  <a:schemeClr val="accent1">
                    <a:lumMod val="45000"/>
                    <a:lumOff val="55000"/>
                  </a:schemeClr>
                </a:gs>
                <a:gs pos="86000">
                  <a:schemeClr val="accent5">
                    <a:lumMod val="60000"/>
                    <a:lumOff val="40000"/>
                  </a:schemeClr>
                </a:gs>
                <a:gs pos="100000">
                  <a:schemeClr val="accent5">
                    <a:lumMod val="60000"/>
                    <a:lumOff val="40000"/>
                  </a:schemeClr>
                </a:gs>
              </a:gsLst>
              <a:lin ang="5400000" scaled="1"/>
            </a:gradFill>
          </c:spPr>
          <c:dPt>
            <c:idx val="0"/>
            <c:bubble3D val="0"/>
            <c:spPr>
              <a:gradFill rotWithShape="1">
                <a:gsLst>
                  <a:gs pos="41000">
                    <a:srgbClr val="6818B0"/>
                  </a:gs>
                  <a:gs pos="78000">
                    <a:schemeClr val="accent1">
                      <a:lumMod val="45000"/>
                      <a:lumOff val="55000"/>
                    </a:schemeClr>
                  </a:gs>
                  <a:gs pos="86000">
                    <a:schemeClr val="accent5">
                      <a:lumMod val="60000"/>
                      <a:lumOff val="40000"/>
                    </a:schemeClr>
                  </a:gs>
                  <a:gs pos="100000">
                    <a:schemeClr val="accent5">
                      <a:lumMod val="60000"/>
                      <a:lumOff val="40000"/>
                    </a:schemeClr>
                  </a:gs>
                </a:gsLst>
                <a:lin ang="5400000" scaled="1"/>
              </a:gradFill>
              <a:ln>
                <a:noFill/>
              </a:ln>
              <a:effectLst/>
              <a:sp3d/>
            </c:spPr>
            <c:extLst>
              <c:ext xmlns:c16="http://schemas.microsoft.com/office/drawing/2014/chart" uri="{C3380CC4-5D6E-409C-BE32-E72D297353CC}">
                <c16:uniqueId val="{00000001-A4AD-47D2-A33A-DFA9E44CAF10}"/>
              </c:ext>
            </c:extLst>
          </c:dPt>
          <c:dPt>
            <c:idx val="1"/>
            <c:bubble3D val="0"/>
            <c:spPr>
              <a:noFill/>
              <a:ln>
                <a:noFill/>
              </a:ln>
              <a:effectLst/>
              <a:sp3d/>
            </c:spPr>
            <c:extLst>
              <c:ext xmlns:c16="http://schemas.microsoft.com/office/drawing/2014/chart" uri="{C3380CC4-5D6E-409C-BE32-E72D297353CC}">
                <c16:uniqueId val="{00000003-A4AD-47D2-A33A-DFA9E44CAF10}"/>
              </c:ext>
            </c:extLst>
          </c:dPt>
          <c:dLbls>
            <c:delete val="1"/>
          </c:dLbls>
          <c:cat>
            <c:strRef>
              <c:f>Sheet1!$A$2:$A$3</c:f>
              <c:strCache>
                <c:ptCount val="2"/>
                <c:pt idx="0">
                  <c:v>1st Qtr</c:v>
                </c:pt>
                <c:pt idx="1">
                  <c:v>2nd Qtr</c:v>
                </c:pt>
              </c:strCache>
            </c:strRef>
          </c:cat>
          <c:val>
            <c:numRef>
              <c:f>Sheet1!$B$2:$B$3</c:f>
              <c:numCache>
                <c:formatCode>General</c:formatCode>
                <c:ptCount val="2"/>
                <c:pt idx="0">
                  <c:v>85</c:v>
                </c:pt>
                <c:pt idx="1">
                  <c:v>3.2</c:v>
                </c:pt>
              </c:numCache>
            </c:numRef>
          </c:val>
          <c:extLst>
            <c:ext xmlns:c16="http://schemas.microsoft.com/office/drawing/2014/chart" uri="{C3380CC4-5D6E-409C-BE32-E72D297353CC}">
              <c16:uniqueId val="{00000004-A4AD-47D2-A33A-DFA9E44CAF10}"/>
            </c:ext>
          </c:extLst>
        </c:ser>
        <c:dLbls>
          <c:dLblPos val="inEnd"/>
          <c:showLegendKey val="0"/>
          <c:showVal val="0"/>
          <c:showCatName val="0"/>
          <c:showSerName val="0"/>
          <c:showPercent val="1"/>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spPr>
            <a:gradFill>
              <a:gsLst>
                <a:gs pos="41000">
                  <a:srgbClr val="6818B0"/>
                </a:gs>
                <a:gs pos="78000">
                  <a:schemeClr val="accent1">
                    <a:lumMod val="45000"/>
                    <a:lumOff val="55000"/>
                  </a:schemeClr>
                </a:gs>
                <a:gs pos="86000">
                  <a:schemeClr val="accent5">
                    <a:lumMod val="60000"/>
                    <a:lumOff val="40000"/>
                  </a:schemeClr>
                </a:gs>
                <a:gs pos="100000">
                  <a:schemeClr val="accent5">
                    <a:lumMod val="60000"/>
                    <a:lumOff val="40000"/>
                  </a:schemeClr>
                </a:gs>
              </a:gsLst>
              <a:lin ang="5400000" scaled="1"/>
            </a:gradFill>
          </c:spPr>
          <c:dPt>
            <c:idx val="0"/>
            <c:bubble3D val="0"/>
            <c:spPr>
              <a:gradFill rotWithShape="1">
                <a:gsLst>
                  <a:gs pos="41000">
                    <a:srgbClr val="6818B0"/>
                  </a:gs>
                  <a:gs pos="78000">
                    <a:schemeClr val="accent1">
                      <a:lumMod val="45000"/>
                      <a:lumOff val="55000"/>
                    </a:schemeClr>
                  </a:gs>
                  <a:gs pos="86000">
                    <a:schemeClr val="accent5">
                      <a:lumMod val="60000"/>
                      <a:lumOff val="40000"/>
                    </a:schemeClr>
                  </a:gs>
                  <a:gs pos="100000">
                    <a:schemeClr val="accent5">
                      <a:lumMod val="60000"/>
                      <a:lumOff val="40000"/>
                    </a:schemeClr>
                  </a:gs>
                </a:gsLst>
                <a:lin ang="5400000" scaled="1"/>
              </a:gradFill>
              <a:ln>
                <a:noFill/>
              </a:ln>
              <a:effectLst/>
              <a:sp3d/>
            </c:spPr>
            <c:extLst>
              <c:ext xmlns:c16="http://schemas.microsoft.com/office/drawing/2014/chart" uri="{C3380CC4-5D6E-409C-BE32-E72D297353CC}">
                <c16:uniqueId val="{00000001-6106-45C7-AB69-7D33CF8CF8CA}"/>
              </c:ext>
            </c:extLst>
          </c:dPt>
          <c:dPt>
            <c:idx val="1"/>
            <c:bubble3D val="0"/>
            <c:spPr>
              <a:noFill/>
              <a:ln>
                <a:noFill/>
              </a:ln>
              <a:effectLst/>
              <a:sp3d/>
            </c:spPr>
            <c:extLst>
              <c:ext xmlns:c16="http://schemas.microsoft.com/office/drawing/2014/chart" uri="{C3380CC4-5D6E-409C-BE32-E72D297353CC}">
                <c16:uniqueId val="{00000003-6106-45C7-AB69-7D33CF8CF8CA}"/>
              </c:ext>
            </c:extLst>
          </c:dPt>
          <c:dLbls>
            <c:delete val="1"/>
          </c:dLbls>
          <c:cat>
            <c:strRef>
              <c:f>Sheet1!$A$2:$A$3</c:f>
              <c:strCache>
                <c:ptCount val="2"/>
                <c:pt idx="0">
                  <c:v>1st Qtr</c:v>
                </c:pt>
                <c:pt idx="1">
                  <c:v>2nd Qtr</c:v>
                </c:pt>
              </c:strCache>
            </c:strRef>
          </c:cat>
          <c:val>
            <c:numRef>
              <c:f>Sheet1!$B$2:$B$3</c:f>
              <c:numCache>
                <c:formatCode>General</c:formatCode>
                <c:ptCount val="2"/>
                <c:pt idx="0">
                  <c:v>88</c:v>
                </c:pt>
                <c:pt idx="1">
                  <c:v>3.2</c:v>
                </c:pt>
              </c:numCache>
            </c:numRef>
          </c:val>
          <c:extLst>
            <c:ext xmlns:c16="http://schemas.microsoft.com/office/drawing/2014/chart" uri="{C3380CC4-5D6E-409C-BE32-E72D297353CC}">
              <c16:uniqueId val="{00000004-6106-45C7-AB69-7D33CF8CF8CA}"/>
            </c:ext>
          </c:extLst>
        </c:ser>
        <c:dLbls>
          <c:dLblPos val="inEnd"/>
          <c:showLegendKey val="0"/>
          <c:showVal val="0"/>
          <c:showCatName val="0"/>
          <c:showSerName val="0"/>
          <c:showPercent val="1"/>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6">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66">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66">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jpg>
</file>

<file path=ppt/media/image34.gif>
</file>

<file path=ppt/media/image35.png>
</file>

<file path=ppt/media/image36.jpg>
</file>

<file path=ppt/media/image37.jpg>
</file>

<file path=ppt/media/image38.jpg>
</file>

<file path=ppt/media/image39.jpg>
</file>

<file path=ppt/media/image4.jpg>
</file>

<file path=ppt/media/image40.jpg>
</file>

<file path=ppt/media/image41.jpg>
</file>

<file path=ppt/media/image42.jpeg>
</file>

<file path=ppt/media/image43.png>
</file>

<file path=ppt/media/image44.png>
</file>

<file path=ppt/media/image45.jpg>
</file>

<file path=ppt/media/image46.gif>
</file>

<file path=ppt/media/image47.png>
</file>

<file path=ppt/media/image48.jpg>
</file>

<file path=ppt/media/image49.jpg>
</file>

<file path=ppt/media/image5.png>
</file>

<file path=ppt/media/image50.jpg>
</file>

<file path=ppt/media/image51.jpg>
</file>

<file path=ppt/media/image52.jpg>
</file>

<file path=ppt/media/image53.jpg>
</file>

<file path=ppt/media/image54.jpg>
</file>

<file path=ppt/media/image55.jpg>
</file>

<file path=ppt/media/image56.jpg>
</file>

<file path=ppt/media/image57.jpg>
</file>

<file path=ppt/media/image58.png>
</file>

<file path=ppt/media/image59.png>
</file>

<file path=ppt/media/image6.png>
</file>

<file path=ppt/media/image60.jpg>
</file>

<file path=ppt/media/image61.jpg>
</file>

<file path=ppt/media/image62.jpg>
</file>

<file path=ppt/media/image63.jpg>
</file>

<file path=ppt/media/image64.jpg>
</file>

<file path=ppt/media/image65.jpg>
</file>

<file path=ppt/media/image66.png>
</file>

<file path=ppt/media/image67.png>
</file>

<file path=ppt/media/image68.png>
</file>

<file path=ppt/media/image69.png>
</file>

<file path=ppt/media/image7.gif>
</file>

<file path=ppt/media/image70.png>
</file>

<file path=ppt/media/image71.png>
</file>

<file path=ppt/media/image72.png>
</file>

<file path=ppt/media/image8.png>
</file>

<file path=ppt/media/image9.png>
</file>

<file path=ppt/media/media1.mp4>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DF06A5-C946-4F85-9097-FE146C072EF5}" type="datetimeFigureOut">
              <a:t>12/2/2023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A743B3-D1BB-4FEC-9C5E-96292A8ADF6F}" type="slidenum">
              <a:t>‹#›</a:t>
            </a:fld>
            <a:endParaRPr lang="en-US"/>
          </a:p>
        </p:txBody>
      </p:sp>
    </p:spTree>
    <p:extLst>
      <p:ext uri="{BB962C8B-B14F-4D97-AF65-F5344CB8AC3E}">
        <p14:creationId xmlns:p14="http://schemas.microsoft.com/office/powerpoint/2010/main" val="2954625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5FA743B3-D1BB-4FEC-9C5E-96292A8ADF6F}" type="slidenum">
              <a:rPr lang="en-US"/>
              <a:t>1</a:t>
            </a:fld>
            <a:endParaRPr lang="en-US"/>
          </a:p>
        </p:txBody>
      </p:sp>
    </p:spTree>
    <p:extLst>
      <p:ext uri="{BB962C8B-B14F-4D97-AF65-F5344CB8AC3E}">
        <p14:creationId xmlns:p14="http://schemas.microsoft.com/office/powerpoint/2010/main" val="9244645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For </a:t>
            </a:r>
            <a:r>
              <a:rPr lang="en-US" err="1">
                <a:ea typeface="Calibri"/>
                <a:cs typeface="Calibri"/>
              </a:rPr>
              <a:t>eg</a:t>
            </a:r>
            <a:r>
              <a:rPr lang="en-US">
                <a:ea typeface="Calibri"/>
                <a:cs typeface="Calibri"/>
              </a:rPr>
              <a:t> : Yaha pe likh </a:t>
            </a:r>
            <a:r>
              <a:rPr lang="en-US" err="1">
                <a:ea typeface="Calibri"/>
                <a:cs typeface="Calibri"/>
              </a:rPr>
              <a:t>dena</a:t>
            </a:r>
            <a:r>
              <a:rPr lang="en-US">
                <a:ea typeface="Calibri"/>
                <a:cs typeface="Calibri"/>
              </a:rPr>
              <a:t> </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5FA743B3-D1BB-4FEC-9C5E-96292A8ADF6F}" type="slidenum">
              <a:t>35</a:t>
            </a:fld>
            <a:endParaRPr lang="en-US"/>
          </a:p>
        </p:txBody>
      </p:sp>
    </p:spTree>
    <p:extLst>
      <p:ext uri="{BB962C8B-B14F-4D97-AF65-F5344CB8AC3E}">
        <p14:creationId xmlns:p14="http://schemas.microsoft.com/office/powerpoint/2010/main" val="1726179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a:cs typeface="Calibri"/>
            </a:endParaRPr>
          </a:p>
        </p:txBody>
      </p:sp>
      <p:sp>
        <p:nvSpPr>
          <p:cNvPr id="4" name="Slide Number Placeholder 3"/>
          <p:cNvSpPr>
            <a:spLocks noGrp="1"/>
          </p:cNvSpPr>
          <p:nvPr>
            <p:ph type="sldNum" sz="quarter" idx="5"/>
          </p:nvPr>
        </p:nvSpPr>
        <p:spPr/>
        <p:txBody>
          <a:bodyPr/>
          <a:lstStyle/>
          <a:p>
            <a:fld id="{5FA743B3-D1BB-4FEC-9C5E-96292A8ADF6F}" type="slidenum">
              <a:rPr lang="en-US"/>
              <a:t>2</a:t>
            </a:fld>
            <a:endParaRPr lang="en-US"/>
          </a:p>
        </p:txBody>
      </p:sp>
    </p:spTree>
    <p:extLst>
      <p:ext uri="{BB962C8B-B14F-4D97-AF65-F5344CB8AC3E}">
        <p14:creationId xmlns:p14="http://schemas.microsoft.com/office/powerpoint/2010/main" val="31340820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err="1"/>
              <a:t>Openai</a:t>
            </a:r>
            <a:r>
              <a:rPr lang="en-IN"/>
              <a:t> </a:t>
            </a:r>
            <a:r>
              <a:rPr lang="en-IN" err="1"/>
              <a:t>assosicative</a:t>
            </a:r>
            <a:r>
              <a:rPr lang="en-IN"/>
              <a:t> companies</a:t>
            </a:r>
          </a:p>
          <a:p>
            <a:r>
              <a:rPr lang="en-IN"/>
              <a:t>Founder </a:t>
            </a:r>
          </a:p>
          <a:p>
            <a:endParaRPr lang="en-IN"/>
          </a:p>
        </p:txBody>
      </p:sp>
      <p:sp>
        <p:nvSpPr>
          <p:cNvPr id="4" name="Slide Number Placeholder 3"/>
          <p:cNvSpPr>
            <a:spLocks noGrp="1"/>
          </p:cNvSpPr>
          <p:nvPr>
            <p:ph type="sldNum" sz="quarter" idx="5"/>
          </p:nvPr>
        </p:nvSpPr>
        <p:spPr/>
        <p:txBody>
          <a:bodyPr/>
          <a:lstStyle/>
          <a:p>
            <a:fld id="{6210C085-0D09-492F-B770-38532F59C41F}" type="slidenum">
              <a:rPr lang="en-US" smtClean="0"/>
              <a:t>7</a:t>
            </a:fld>
            <a:endParaRPr lang="en-US"/>
          </a:p>
        </p:txBody>
      </p:sp>
    </p:spTree>
    <p:extLst>
      <p:ext uri="{BB962C8B-B14F-4D97-AF65-F5344CB8AC3E}">
        <p14:creationId xmlns:p14="http://schemas.microsoft.com/office/powerpoint/2010/main" val="31583334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err="1"/>
              <a:t>Openai</a:t>
            </a:r>
            <a:r>
              <a:rPr lang="en-IN"/>
              <a:t> </a:t>
            </a:r>
            <a:r>
              <a:rPr lang="en-IN" err="1"/>
              <a:t>assosicative</a:t>
            </a:r>
            <a:r>
              <a:rPr lang="en-IN"/>
              <a:t> companies</a:t>
            </a:r>
          </a:p>
          <a:p>
            <a:r>
              <a:rPr lang="en-IN"/>
              <a:t>Founder </a:t>
            </a:r>
          </a:p>
          <a:p>
            <a:endParaRPr lang="en-IN"/>
          </a:p>
        </p:txBody>
      </p:sp>
      <p:sp>
        <p:nvSpPr>
          <p:cNvPr id="4" name="Slide Number Placeholder 3"/>
          <p:cNvSpPr>
            <a:spLocks noGrp="1"/>
          </p:cNvSpPr>
          <p:nvPr>
            <p:ph type="sldNum" sz="quarter" idx="5"/>
          </p:nvPr>
        </p:nvSpPr>
        <p:spPr/>
        <p:txBody>
          <a:bodyPr/>
          <a:lstStyle/>
          <a:p>
            <a:fld id="{6210C085-0D09-492F-B770-38532F59C41F}" type="slidenum">
              <a:rPr lang="en-US" smtClean="0"/>
              <a:t>8</a:t>
            </a:fld>
            <a:endParaRPr lang="en-US"/>
          </a:p>
        </p:txBody>
      </p:sp>
    </p:spTree>
    <p:extLst>
      <p:ext uri="{BB962C8B-B14F-4D97-AF65-F5344CB8AC3E}">
        <p14:creationId xmlns:p14="http://schemas.microsoft.com/office/powerpoint/2010/main" val="1128719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explain</a:t>
            </a:r>
          </a:p>
        </p:txBody>
      </p:sp>
      <p:sp>
        <p:nvSpPr>
          <p:cNvPr id="4" name="Slide Number Placeholder 3"/>
          <p:cNvSpPr>
            <a:spLocks noGrp="1"/>
          </p:cNvSpPr>
          <p:nvPr>
            <p:ph type="sldNum" sz="quarter" idx="5"/>
          </p:nvPr>
        </p:nvSpPr>
        <p:spPr/>
        <p:txBody>
          <a:bodyPr/>
          <a:lstStyle/>
          <a:p>
            <a:fld id="{5FA743B3-D1BB-4FEC-9C5E-96292A8ADF6F}" type="slidenum">
              <a:rPr lang="en-US"/>
              <a:t>10</a:t>
            </a:fld>
            <a:endParaRPr lang="en-US"/>
          </a:p>
        </p:txBody>
      </p:sp>
    </p:spTree>
    <p:extLst>
      <p:ext uri="{BB962C8B-B14F-4D97-AF65-F5344CB8AC3E}">
        <p14:creationId xmlns:p14="http://schemas.microsoft.com/office/powerpoint/2010/main" val="796521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Add more language </a:t>
            </a:r>
          </a:p>
        </p:txBody>
      </p:sp>
      <p:sp>
        <p:nvSpPr>
          <p:cNvPr id="4" name="Slide Number Placeholder 3"/>
          <p:cNvSpPr>
            <a:spLocks noGrp="1"/>
          </p:cNvSpPr>
          <p:nvPr>
            <p:ph type="sldNum" sz="quarter" idx="5"/>
          </p:nvPr>
        </p:nvSpPr>
        <p:spPr/>
        <p:txBody>
          <a:bodyPr/>
          <a:lstStyle/>
          <a:p>
            <a:fld id="{5FA743B3-D1BB-4FEC-9C5E-96292A8ADF6F}" type="slidenum">
              <a:rPr lang="en-US"/>
              <a:t>12</a:t>
            </a:fld>
            <a:endParaRPr lang="en-US"/>
          </a:p>
        </p:txBody>
      </p:sp>
    </p:spTree>
    <p:extLst>
      <p:ext uri="{BB962C8B-B14F-4D97-AF65-F5344CB8AC3E}">
        <p14:creationId xmlns:p14="http://schemas.microsoft.com/office/powerpoint/2010/main" val="1575450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ea typeface="Calibri"/>
                <a:cs typeface="Calibri"/>
              </a:rPr>
              <a:t>refrence</a:t>
            </a:r>
          </a:p>
        </p:txBody>
      </p:sp>
      <p:sp>
        <p:nvSpPr>
          <p:cNvPr id="4" name="Slide Number Placeholder 3"/>
          <p:cNvSpPr>
            <a:spLocks noGrp="1"/>
          </p:cNvSpPr>
          <p:nvPr>
            <p:ph type="sldNum" sz="quarter" idx="5"/>
          </p:nvPr>
        </p:nvSpPr>
        <p:spPr/>
        <p:txBody>
          <a:bodyPr/>
          <a:lstStyle/>
          <a:p>
            <a:fld id="{5FA743B3-D1BB-4FEC-9C5E-96292A8ADF6F}" type="slidenum">
              <a:rPr lang="en-US"/>
              <a:t>13</a:t>
            </a:fld>
            <a:endParaRPr lang="en-US"/>
          </a:p>
        </p:txBody>
      </p:sp>
    </p:spTree>
    <p:extLst>
      <p:ext uri="{BB962C8B-B14F-4D97-AF65-F5344CB8AC3E}">
        <p14:creationId xmlns:p14="http://schemas.microsoft.com/office/powerpoint/2010/main" val="22345160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Student totally rely on </a:t>
            </a:r>
            <a:r>
              <a:rPr lang="en-IN" dirty="0" err="1"/>
              <a:t>github</a:t>
            </a:r>
            <a:r>
              <a:rPr lang="en-IN" dirty="0"/>
              <a:t> (unfair means by student )</a:t>
            </a:r>
          </a:p>
          <a:p>
            <a:r>
              <a:rPr lang="en-IN" dirty="0"/>
              <a:t>Increase dependency </a:t>
            </a:r>
          </a:p>
          <a:p>
            <a:r>
              <a:rPr lang="en-IN" dirty="0"/>
              <a:t>Privacy in data security </a:t>
            </a:r>
          </a:p>
          <a:p>
            <a:r>
              <a:rPr lang="en-IN" dirty="0"/>
              <a:t>License cost </a:t>
            </a:r>
            <a:endParaRPr lang="en-US" dirty="0"/>
          </a:p>
          <a:p>
            <a:endParaRPr lang="en-US" dirty="0"/>
          </a:p>
        </p:txBody>
      </p:sp>
      <p:sp>
        <p:nvSpPr>
          <p:cNvPr id="4" name="Slide Number Placeholder 3"/>
          <p:cNvSpPr>
            <a:spLocks noGrp="1"/>
          </p:cNvSpPr>
          <p:nvPr>
            <p:ph type="sldNum" sz="quarter" idx="5"/>
          </p:nvPr>
        </p:nvSpPr>
        <p:spPr/>
        <p:txBody>
          <a:bodyPr/>
          <a:lstStyle/>
          <a:p>
            <a:fld id="{5FA743B3-D1BB-4FEC-9C5E-96292A8ADF6F}" type="slidenum">
              <a:rPr lang="en-US" smtClean="0"/>
              <a:t>16</a:t>
            </a:fld>
            <a:endParaRPr lang="en-US"/>
          </a:p>
        </p:txBody>
      </p:sp>
    </p:spTree>
    <p:extLst>
      <p:ext uri="{BB962C8B-B14F-4D97-AF65-F5344CB8AC3E}">
        <p14:creationId xmlns:p14="http://schemas.microsoft.com/office/powerpoint/2010/main" val="1308674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https://github.blog/2023-06-27-the-economic-impact-of-the-ai-powered-developer-lifecycle-and-lessons-from-github-copilot/#:~:text=GitHub%20Copilot%20is%20turbocharging%20developer%20productivity.&amp;text=On%20average%2C%20within%20the%20first,increased%20productivity%20from%20these%20acceptances.</a:t>
            </a:r>
          </a:p>
        </p:txBody>
      </p:sp>
      <p:sp>
        <p:nvSpPr>
          <p:cNvPr id="4" name="Slide Number Placeholder 3"/>
          <p:cNvSpPr>
            <a:spLocks noGrp="1"/>
          </p:cNvSpPr>
          <p:nvPr>
            <p:ph type="sldNum" sz="quarter" idx="5"/>
          </p:nvPr>
        </p:nvSpPr>
        <p:spPr/>
        <p:txBody>
          <a:bodyPr/>
          <a:lstStyle/>
          <a:p>
            <a:fld id="{5FA743B3-D1BB-4FEC-9C5E-96292A8ADF6F}" type="slidenum">
              <a:rPr lang="en-US"/>
              <a:t>34</a:t>
            </a:fld>
            <a:endParaRPr lang="en-US"/>
          </a:p>
        </p:txBody>
      </p:sp>
    </p:spTree>
    <p:extLst>
      <p:ext uri="{BB962C8B-B14F-4D97-AF65-F5344CB8AC3E}">
        <p14:creationId xmlns:p14="http://schemas.microsoft.com/office/powerpoint/2010/main" val="15943830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292E2-44EB-5466-ED87-01CB848C3FF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5DD4C3-EF77-CDE0-8077-DB48F11355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E7FBB96-BB96-2C6D-62A6-562BC2A0DC32}"/>
              </a:ext>
            </a:extLst>
          </p:cNvPr>
          <p:cNvSpPr>
            <a:spLocks noGrp="1"/>
          </p:cNvSpPr>
          <p:nvPr>
            <p:ph type="dt" sz="half" idx="10"/>
          </p:nvPr>
        </p:nvSpPr>
        <p:spPr/>
        <p:txBody>
          <a:bodyPr/>
          <a:lstStyle/>
          <a:p>
            <a:fld id="{3A79A9CD-A75F-44F1-855F-2160E8C21FE7}" type="datetimeFigureOut">
              <a:rPr lang="en-US" smtClean="0"/>
              <a:t>12/2/2023</a:t>
            </a:fld>
            <a:endParaRPr lang="en-US"/>
          </a:p>
        </p:txBody>
      </p:sp>
      <p:sp>
        <p:nvSpPr>
          <p:cNvPr id="5" name="Footer Placeholder 4">
            <a:extLst>
              <a:ext uri="{FF2B5EF4-FFF2-40B4-BE49-F238E27FC236}">
                <a16:creationId xmlns:a16="http://schemas.microsoft.com/office/drawing/2014/main" id="{53ED669F-3FCD-BF69-71D8-518C0092D5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D6CF6E-F8BB-BB91-1661-699FA9E2FA00}"/>
              </a:ext>
            </a:extLst>
          </p:cNvPr>
          <p:cNvSpPr>
            <a:spLocks noGrp="1"/>
          </p:cNvSpPr>
          <p:nvPr>
            <p:ph type="sldNum" sz="quarter" idx="12"/>
          </p:nvPr>
        </p:nvSpPr>
        <p:spPr/>
        <p:txBody>
          <a:bodyPr/>
          <a:lstStyle/>
          <a:p>
            <a:fld id="{189CEF6E-10F7-43E0-B576-39B5C43886AC}" type="slidenum">
              <a:rPr lang="en-US" smtClean="0"/>
              <a:t>‹#›</a:t>
            </a:fld>
            <a:endParaRPr lang="en-US"/>
          </a:p>
        </p:txBody>
      </p:sp>
    </p:spTree>
    <p:extLst>
      <p:ext uri="{BB962C8B-B14F-4D97-AF65-F5344CB8AC3E}">
        <p14:creationId xmlns:p14="http://schemas.microsoft.com/office/powerpoint/2010/main" val="863897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24316-0681-4EB9-6F86-A4B59530C9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79F9BD4-F70F-7A74-4AFC-22E83FFE2B9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AD7EF2-AD7E-3E52-E5E6-E8137CBA1C24}"/>
              </a:ext>
            </a:extLst>
          </p:cNvPr>
          <p:cNvSpPr>
            <a:spLocks noGrp="1"/>
          </p:cNvSpPr>
          <p:nvPr>
            <p:ph type="dt" sz="half" idx="10"/>
          </p:nvPr>
        </p:nvSpPr>
        <p:spPr/>
        <p:txBody>
          <a:bodyPr/>
          <a:lstStyle/>
          <a:p>
            <a:fld id="{3A79A9CD-A75F-44F1-855F-2160E8C21FE7}" type="datetimeFigureOut">
              <a:rPr lang="en-US" smtClean="0"/>
              <a:t>12/2/2023</a:t>
            </a:fld>
            <a:endParaRPr lang="en-US"/>
          </a:p>
        </p:txBody>
      </p:sp>
      <p:sp>
        <p:nvSpPr>
          <p:cNvPr id="5" name="Footer Placeholder 4">
            <a:extLst>
              <a:ext uri="{FF2B5EF4-FFF2-40B4-BE49-F238E27FC236}">
                <a16:creationId xmlns:a16="http://schemas.microsoft.com/office/drawing/2014/main" id="{DB01B370-4843-DA8F-E46C-A8B281F1B8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178D2D-EF10-03D6-F3F9-4B15BA88E28B}"/>
              </a:ext>
            </a:extLst>
          </p:cNvPr>
          <p:cNvSpPr>
            <a:spLocks noGrp="1"/>
          </p:cNvSpPr>
          <p:nvPr>
            <p:ph type="sldNum" sz="quarter" idx="12"/>
          </p:nvPr>
        </p:nvSpPr>
        <p:spPr/>
        <p:txBody>
          <a:bodyPr/>
          <a:lstStyle/>
          <a:p>
            <a:fld id="{189CEF6E-10F7-43E0-B576-39B5C43886AC}" type="slidenum">
              <a:rPr lang="en-US" smtClean="0"/>
              <a:t>‹#›</a:t>
            </a:fld>
            <a:endParaRPr lang="en-US"/>
          </a:p>
        </p:txBody>
      </p:sp>
    </p:spTree>
    <p:extLst>
      <p:ext uri="{BB962C8B-B14F-4D97-AF65-F5344CB8AC3E}">
        <p14:creationId xmlns:p14="http://schemas.microsoft.com/office/powerpoint/2010/main" val="2536011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80F454-E65B-9C3E-71AC-70367174155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00DF73-EAEF-9D3D-1CF9-26ABBC00507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993CE6-8680-BD50-9F18-3A4385BA654C}"/>
              </a:ext>
            </a:extLst>
          </p:cNvPr>
          <p:cNvSpPr>
            <a:spLocks noGrp="1"/>
          </p:cNvSpPr>
          <p:nvPr>
            <p:ph type="dt" sz="half" idx="10"/>
          </p:nvPr>
        </p:nvSpPr>
        <p:spPr/>
        <p:txBody>
          <a:bodyPr/>
          <a:lstStyle/>
          <a:p>
            <a:fld id="{3A79A9CD-A75F-44F1-855F-2160E8C21FE7}" type="datetimeFigureOut">
              <a:rPr lang="en-US" smtClean="0"/>
              <a:t>12/2/2023</a:t>
            </a:fld>
            <a:endParaRPr lang="en-US"/>
          </a:p>
        </p:txBody>
      </p:sp>
      <p:sp>
        <p:nvSpPr>
          <p:cNvPr id="5" name="Footer Placeholder 4">
            <a:extLst>
              <a:ext uri="{FF2B5EF4-FFF2-40B4-BE49-F238E27FC236}">
                <a16:creationId xmlns:a16="http://schemas.microsoft.com/office/drawing/2014/main" id="{8020DB29-C00D-C1ED-64B5-6B73E6A53D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F724E8-7E92-9177-3577-5F90303CE70C}"/>
              </a:ext>
            </a:extLst>
          </p:cNvPr>
          <p:cNvSpPr>
            <a:spLocks noGrp="1"/>
          </p:cNvSpPr>
          <p:nvPr>
            <p:ph type="sldNum" sz="quarter" idx="12"/>
          </p:nvPr>
        </p:nvSpPr>
        <p:spPr/>
        <p:txBody>
          <a:bodyPr/>
          <a:lstStyle/>
          <a:p>
            <a:fld id="{189CEF6E-10F7-43E0-B576-39B5C43886AC}" type="slidenum">
              <a:rPr lang="en-US" smtClean="0"/>
              <a:t>‹#›</a:t>
            </a:fld>
            <a:endParaRPr lang="en-US"/>
          </a:p>
        </p:txBody>
      </p:sp>
    </p:spTree>
    <p:extLst>
      <p:ext uri="{BB962C8B-B14F-4D97-AF65-F5344CB8AC3E}">
        <p14:creationId xmlns:p14="http://schemas.microsoft.com/office/powerpoint/2010/main" val="2871556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4E668-B19F-691C-3D3D-7247C452DC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4CB2AE-3090-95A0-D2EB-A588374180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978310-E7EF-6C3F-D859-4C2A7EE82438}"/>
              </a:ext>
            </a:extLst>
          </p:cNvPr>
          <p:cNvSpPr>
            <a:spLocks noGrp="1"/>
          </p:cNvSpPr>
          <p:nvPr>
            <p:ph type="dt" sz="half" idx="10"/>
          </p:nvPr>
        </p:nvSpPr>
        <p:spPr/>
        <p:txBody>
          <a:bodyPr/>
          <a:lstStyle/>
          <a:p>
            <a:fld id="{3A79A9CD-A75F-44F1-855F-2160E8C21FE7}" type="datetimeFigureOut">
              <a:rPr lang="en-US" smtClean="0"/>
              <a:t>12/2/2023</a:t>
            </a:fld>
            <a:endParaRPr lang="en-US"/>
          </a:p>
        </p:txBody>
      </p:sp>
      <p:sp>
        <p:nvSpPr>
          <p:cNvPr id="5" name="Footer Placeholder 4">
            <a:extLst>
              <a:ext uri="{FF2B5EF4-FFF2-40B4-BE49-F238E27FC236}">
                <a16:creationId xmlns:a16="http://schemas.microsoft.com/office/drawing/2014/main" id="{7A75D4DF-7920-9E1C-0AF0-5E6FFDFE6D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F122FA-6DD6-E1A6-85B2-98FEBD63A2A6}"/>
              </a:ext>
            </a:extLst>
          </p:cNvPr>
          <p:cNvSpPr>
            <a:spLocks noGrp="1"/>
          </p:cNvSpPr>
          <p:nvPr>
            <p:ph type="sldNum" sz="quarter" idx="12"/>
          </p:nvPr>
        </p:nvSpPr>
        <p:spPr/>
        <p:txBody>
          <a:bodyPr/>
          <a:lstStyle/>
          <a:p>
            <a:fld id="{189CEF6E-10F7-43E0-B576-39B5C43886AC}" type="slidenum">
              <a:rPr lang="en-US" smtClean="0"/>
              <a:t>‹#›</a:t>
            </a:fld>
            <a:endParaRPr lang="en-US"/>
          </a:p>
        </p:txBody>
      </p:sp>
    </p:spTree>
    <p:extLst>
      <p:ext uri="{BB962C8B-B14F-4D97-AF65-F5344CB8AC3E}">
        <p14:creationId xmlns:p14="http://schemas.microsoft.com/office/powerpoint/2010/main" val="21521515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D8960-7CD3-00CE-F56D-4140495F78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F3B509D-4571-C097-68C5-2E546B1983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A8261E-E5DF-433E-F316-23059BC914D1}"/>
              </a:ext>
            </a:extLst>
          </p:cNvPr>
          <p:cNvSpPr>
            <a:spLocks noGrp="1"/>
          </p:cNvSpPr>
          <p:nvPr>
            <p:ph type="dt" sz="half" idx="10"/>
          </p:nvPr>
        </p:nvSpPr>
        <p:spPr/>
        <p:txBody>
          <a:bodyPr/>
          <a:lstStyle/>
          <a:p>
            <a:fld id="{3A79A9CD-A75F-44F1-855F-2160E8C21FE7}" type="datetimeFigureOut">
              <a:rPr lang="en-US" smtClean="0"/>
              <a:t>12/2/2023</a:t>
            </a:fld>
            <a:endParaRPr lang="en-US"/>
          </a:p>
        </p:txBody>
      </p:sp>
      <p:sp>
        <p:nvSpPr>
          <p:cNvPr id="5" name="Footer Placeholder 4">
            <a:extLst>
              <a:ext uri="{FF2B5EF4-FFF2-40B4-BE49-F238E27FC236}">
                <a16:creationId xmlns:a16="http://schemas.microsoft.com/office/drawing/2014/main" id="{A019C4A4-DE89-4CE2-DD4D-3CEDB58D8C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E543BA-2F6C-D576-333D-DA5A5E569076}"/>
              </a:ext>
            </a:extLst>
          </p:cNvPr>
          <p:cNvSpPr>
            <a:spLocks noGrp="1"/>
          </p:cNvSpPr>
          <p:nvPr>
            <p:ph type="sldNum" sz="quarter" idx="12"/>
          </p:nvPr>
        </p:nvSpPr>
        <p:spPr/>
        <p:txBody>
          <a:bodyPr/>
          <a:lstStyle/>
          <a:p>
            <a:fld id="{189CEF6E-10F7-43E0-B576-39B5C43886AC}" type="slidenum">
              <a:rPr lang="en-US" smtClean="0"/>
              <a:t>‹#›</a:t>
            </a:fld>
            <a:endParaRPr lang="en-US"/>
          </a:p>
        </p:txBody>
      </p:sp>
    </p:spTree>
    <p:extLst>
      <p:ext uri="{BB962C8B-B14F-4D97-AF65-F5344CB8AC3E}">
        <p14:creationId xmlns:p14="http://schemas.microsoft.com/office/powerpoint/2010/main" val="37399560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86901-0E82-43BF-7272-D8CA33FA06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1184BC-783C-18FC-6FCF-8B61AFDD0A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053BEF4-F1CD-74FE-37A3-1763C01B8E1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6418CB-4B2F-058C-E3DC-6C7FDAC188DE}"/>
              </a:ext>
            </a:extLst>
          </p:cNvPr>
          <p:cNvSpPr>
            <a:spLocks noGrp="1"/>
          </p:cNvSpPr>
          <p:nvPr>
            <p:ph type="dt" sz="half" idx="10"/>
          </p:nvPr>
        </p:nvSpPr>
        <p:spPr/>
        <p:txBody>
          <a:bodyPr/>
          <a:lstStyle/>
          <a:p>
            <a:fld id="{3A79A9CD-A75F-44F1-855F-2160E8C21FE7}" type="datetimeFigureOut">
              <a:rPr lang="en-US" smtClean="0"/>
              <a:t>12/2/2023</a:t>
            </a:fld>
            <a:endParaRPr lang="en-US"/>
          </a:p>
        </p:txBody>
      </p:sp>
      <p:sp>
        <p:nvSpPr>
          <p:cNvPr id="6" name="Footer Placeholder 5">
            <a:extLst>
              <a:ext uri="{FF2B5EF4-FFF2-40B4-BE49-F238E27FC236}">
                <a16:creationId xmlns:a16="http://schemas.microsoft.com/office/drawing/2014/main" id="{0123E694-631B-F0BC-EBD7-FF31FEC5E7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70A286-FBEA-BE9F-5063-0BD006AEDDD2}"/>
              </a:ext>
            </a:extLst>
          </p:cNvPr>
          <p:cNvSpPr>
            <a:spLocks noGrp="1"/>
          </p:cNvSpPr>
          <p:nvPr>
            <p:ph type="sldNum" sz="quarter" idx="12"/>
          </p:nvPr>
        </p:nvSpPr>
        <p:spPr/>
        <p:txBody>
          <a:bodyPr/>
          <a:lstStyle/>
          <a:p>
            <a:fld id="{189CEF6E-10F7-43E0-B576-39B5C43886AC}" type="slidenum">
              <a:rPr lang="en-US" smtClean="0"/>
              <a:t>‹#›</a:t>
            </a:fld>
            <a:endParaRPr lang="en-US"/>
          </a:p>
        </p:txBody>
      </p:sp>
    </p:spTree>
    <p:extLst>
      <p:ext uri="{BB962C8B-B14F-4D97-AF65-F5344CB8AC3E}">
        <p14:creationId xmlns:p14="http://schemas.microsoft.com/office/powerpoint/2010/main" val="2186997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0794E-5D37-DD11-482D-74B7C07B4D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6B2710-6686-C760-4345-8CC80CC540C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737211F-4875-CC18-B333-EC6F1F15FE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FA2AEFF-3F5E-AC7B-34FE-297A215D34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CCF5573-B05C-291F-AE9B-61492B3A1DC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24443F-9DBE-0B7A-5573-DD710B72A277}"/>
              </a:ext>
            </a:extLst>
          </p:cNvPr>
          <p:cNvSpPr>
            <a:spLocks noGrp="1"/>
          </p:cNvSpPr>
          <p:nvPr>
            <p:ph type="dt" sz="half" idx="10"/>
          </p:nvPr>
        </p:nvSpPr>
        <p:spPr/>
        <p:txBody>
          <a:bodyPr/>
          <a:lstStyle/>
          <a:p>
            <a:fld id="{3A79A9CD-A75F-44F1-855F-2160E8C21FE7}" type="datetimeFigureOut">
              <a:rPr lang="en-US" smtClean="0"/>
              <a:t>12/2/2023</a:t>
            </a:fld>
            <a:endParaRPr lang="en-US"/>
          </a:p>
        </p:txBody>
      </p:sp>
      <p:sp>
        <p:nvSpPr>
          <p:cNvPr id="8" name="Footer Placeholder 7">
            <a:extLst>
              <a:ext uri="{FF2B5EF4-FFF2-40B4-BE49-F238E27FC236}">
                <a16:creationId xmlns:a16="http://schemas.microsoft.com/office/drawing/2014/main" id="{208C8EF9-4FB0-8EC7-2BC5-F1BA5137273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8A109EC-C8DE-EF69-9D20-11D797B70F71}"/>
              </a:ext>
            </a:extLst>
          </p:cNvPr>
          <p:cNvSpPr>
            <a:spLocks noGrp="1"/>
          </p:cNvSpPr>
          <p:nvPr>
            <p:ph type="sldNum" sz="quarter" idx="12"/>
          </p:nvPr>
        </p:nvSpPr>
        <p:spPr/>
        <p:txBody>
          <a:bodyPr/>
          <a:lstStyle/>
          <a:p>
            <a:fld id="{189CEF6E-10F7-43E0-B576-39B5C43886AC}" type="slidenum">
              <a:rPr lang="en-US" smtClean="0"/>
              <a:t>‹#›</a:t>
            </a:fld>
            <a:endParaRPr lang="en-US"/>
          </a:p>
        </p:txBody>
      </p:sp>
    </p:spTree>
    <p:extLst>
      <p:ext uri="{BB962C8B-B14F-4D97-AF65-F5344CB8AC3E}">
        <p14:creationId xmlns:p14="http://schemas.microsoft.com/office/powerpoint/2010/main" val="720994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30F7E-9BFB-08DB-C10B-56294A4A106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F021ADD-BF74-D9A8-E35C-A79CE96E6E5C}"/>
              </a:ext>
            </a:extLst>
          </p:cNvPr>
          <p:cNvSpPr>
            <a:spLocks noGrp="1"/>
          </p:cNvSpPr>
          <p:nvPr>
            <p:ph type="dt" sz="half" idx="10"/>
          </p:nvPr>
        </p:nvSpPr>
        <p:spPr/>
        <p:txBody>
          <a:bodyPr/>
          <a:lstStyle/>
          <a:p>
            <a:fld id="{3A79A9CD-A75F-44F1-855F-2160E8C21FE7}" type="datetimeFigureOut">
              <a:rPr lang="en-US" smtClean="0"/>
              <a:t>12/2/2023</a:t>
            </a:fld>
            <a:endParaRPr lang="en-US"/>
          </a:p>
        </p:txBody>
      </p:sp>
      <p:sp>
        <p:nvSpPr>
          <p:cNvPr id="4" name="Footer Placeholder 3">
            <a:extLst>
              <a:ext uri="{FF2B5EF4-FFF2-40B4-BE49-F238E27FC236}">
                <a16:creationId xmlns:a16="http://schemas.microsoft.com/office/drawing/2014/main" id="{E1A51BE3-6C1C-AF03-B74D-529D7AC635F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B501D1-D8D9-E19B-CBB9-8A76647C7A65}"/>
              </a:ext>
            </a:extLst>
          </p:cNvPr>
          <p:cNvSpPr>
            <a:spLocks noGrp="1"/>
          </p:cNvSpPr>
          <p:nvPr>
            <p:ph type="sldNum" sz="quarter" idx="12"/>
          </p:nvPr>
        </p:nvSpPr>
        <p:spPr/>
        <p:txBody>
          <a:bodyPr/>
          <a:lstStyle/>
          <a:p>
            <a:fld id="{189CEF6E-10F7-43E0-B576-39B5C43886AC}" type="slidenum">
              <a:rPr lang="en-US" smtClean="0"/>
              <a:t>‹#›</a:t>
            </a:fld>
            <a:endParaRPr lang="en-US"/>
          </a:p>
        </p:txBody>
      </p:sp>
    </p:spTree>
    <p:extLst>
      <p:ext uri="{BB962C8B-B14F-4D97-AF65-F5344CB8AC3E}">
        <p14:creationId xmlns:p14="http://schemas.microsoft.com/office/powerpoint/2010/main" val="3690107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68CB87-AE79-70C4-541A-3F1C99E422ED}"/>
              </a:ext>
            </a:extLst>
          </p:cNvPr>
          <p:cNvSpPr>
            <a:spLocks noGrp="1"/>
          </p:cNvSpPr>
          <p:nvPr>
            <p:ph type="dt" sz="half" idx="10"/>
          </p:nvPr>
        </p:nvSpPr>
        <p:spPr/>
        <p:txBody>
          <a:bodyPr/>
          <a:lstStyle/>
          <a:p>
            <a:fld id="{3A79A9CD-A75F-44F1-855F-2160E8C21FE7}" type="datetimeFigureOut">
              <a:rPr lang="en-US" smtClean="0"/>
              <a:t>12/2/2023</a:t>
            </a:fld>
            <a:endParaRPr lang="en-US"/>
          </a:p>
        </p:txBody>
      </p:sp>
      <p:sp>
        <p:nvSpPr>
          <p:cNvPr id="3" name="Footer Placeholder 2">
            <a:extLst>
              <a:ext uri="{FF2B5EF4-FFF2-40B4-BE49-F238E27FC236}">
                <a16:creationId xmlns:a16="http://schemas.microsoft.com/office/drawing/2014/main" id="{B66FEE50-72BE-BCEC-6FAE-F7D0079675E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7E83FD-0D4B-1771-85AC-3CBE0BA5A8CE}"/>
              </a:ext>
            </a:extLst>
          </p:cNvPr>
          <p:cNvSpPr>
            <a:spLocks noGrp="1"/>
          </p:cNvSpPr>
          <p:nvPr>
            <p:ph type="sldNum" sz="quarter" idx="12"/>
          </p:nvPr>
        </p:nvSpPr>
        <p:spPr/>
        <p:txBody>
          <a:bodyPr/>
          <a:lstStyle/>
          <a:p>
            <a:fld id="{189CEF6E-10F7-43E0-B576-39B5C43886AC}" type="slidenum">
              <a:rPr lang="en-US" smtClean="0"/>
              <a:t>‹#›</a:t>
            </a:fld>
            <a:endParaRPr lang="en-US"/>
          </a:p>
        </p:txBody>
      </p:sp>
    </p:spTree>
    <p:extLst>
      <p:ext uri="{BB962C8B-B14F-4D97-AF65-F5344CB8AC3E}">
        <p14:creationId xmlns:p14="http://schemas.microsoft.com/office/powerpoint/2010/main" val="2717858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92DCE-85A6-4B95-884E-61244E71D1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E463665-874A-97F5-60C5-A4E29F16B33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7E71747-8954-CAEE-5E60-BFA1F71100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0E7591-947D-5813-AD25-7E95AEB8E3F4}"/>
              </a:ext>
            </a:extLst>
          </p:cNvPr>
          <p:cNvSpPr>
            <a:spLocks noGrp="1"/>
          </p:cNvSpPr>
          <p:nvPr>
            <p:ph type="dt" sz="half" idx="10"/>
          </p:nvPr>
        </p:nvSpPr>
        <p:spPr/>
        <p:txBody>
          <a:bodyPr/>
          <a:lstStyle/>
          <a:p>
            <a:fld id="{3A79A9CD-A75F-44F1-855F-2160E8C21FE7}" type="datetimeFigureOut">
              <a:rPr lang="en-US" smtClean="0"/>
              <a:t>12/2/2023</a:t>
            </a:fld>
            <a:endParaRPr lang="en-US"/>
          </a:p>
        </p:txBody>
      </p:sp>
      <p:sp>
        <p:nvSpPr>
          <p:cNvPr id="6" name="Footer Placeholder 5">
            <a:extLst>
              <a:ext uri="{FF2B5EF4-FFF2-40B4-BE49-F238E27FC236}">
                <a16:creationId xmlns:a16="http://schemas.microsoft.com/office/drawing/2014/main" id="{AE329DE1-F51B-B1D2-59B1-740B827A63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A615F3-FABE-A4D1-BDC9-86F3DDB7CB29}"/>
              </a:ext>
            </a:extLst>
          </p:cNvPr>
          <p:cNvSpPr>
            <a:spLocks noGrp="1"/>
          </p:cNvSpPr>
          <p:nvPr>
            <p:ph type="sldNum" sz="quarter" idx="12"/>
          </p:nvPr>
        </p:nvSpPr>
        <p:spPr/>
        <p:txBody>
          <a:bodyPr/>
          <a:lstStyle/>
          <a:p>
            <a:fld id="{189CEF6E-10F7-43E0-B576-39B5C43886AC}" type="slidenum">
              <a:rPr lang="en-US" smtClean="0"/>
              <a:t>‹#›</a:t>
            </a:fld>
            <a:endParaRPr lang="en-US"/>
          </a:p>
        </p:txBody>
      </p:sp>
    </p:spTree>
    <p:extLst>
      <p:ext uri="{BB962C8B-B14F-4D97-AF65-F5344CB8AC3E}">
        <p14:creationId xmlns:p14="http://schemas.microsoft.com/office/powerpoint/2010/main" val="2147872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A13C0-05D6-8C39-6BC8-34E1931750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ACF998B-FE41-E940-128E-B2B37B8329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BB26A09-F931-D9DF-E239-EDDF6F4DFD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CE9573-8E3B-4829-2CF8-B4B6005D28C9}"/>
              </a:ext>
            </a:extLst>
          </p:cNvPr>
          <p:cNvSpPr>
            <a:spLocks noGrp="1"/>
          </p:cNvSpPr>
          <p:nvPr>
            <p:ph type="dt" sz="half" idx="10"/>
          </p:nvPr>
        </p:nvSpPr>
        <p:spPr/>
        <p:txBody>
          <a:bodyPr/>
          <a:lstStyle/>
          <a:p>
            <a:fld id="{3A79A9CD-A75F-44F1-855F-2160E8C21FE7}" type="datetimeFigureOut">
              <a:rPr lang="en-US" smtClean="0"/>
              <a:t>12/2/2023</a:t>
            </a:fld>
            <a:endParaRPr lang="en-US"/>
          </a:p>
        </p:txBody>
      </p:sp>
      <p:sp>
        <p:nvSpPr>
          <p:cNvPr id="6" name="Footer Placeholder 5">
            <a:extLst>
              <a:ext uri="{FF2B5EF4-FFF2-40B4-BE49-F238E27FC236}">
                <a16:creationId xmlns:a16="http://schemas.microsoft.com/office/drawing/2014/main" id="{A40E4118-BA7E-5F68-096D-92EC95CB0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6323BD-3AF4-AE09-7D58-B7BD808F26E3}"/>
              </a:ext>
            </a:extLst>
          </p:cNvPr>
          <p:cNvSpPr>
            <a:spLocks noGrp="1"/>
          </p:cNvSpPr>
          <p:nvPr>
            <p:ph type="sldNum" sz="quarter" idx="12"/>
          </p:nvPr>
        </p:nvSpPr>
        <p:spPr/>
        <p:txBody>
          <a:bodyPr/>
          <a:lstStyle/>
          <a:p>
            <a:fld id="{189CEF6E-10F7-43E0-B576-39B5C43886AC}" type="slidenum">
              <a:rPr lang="en-US" smtClean="0"/>
              <a:t>‹#›</a:t>
            </a:fld>
            <a:endParaRPr lang="en-US"/>
          </a:p>
        </p:txBody>
      </p:sp>
    </p:spTree>
    <p:extLst>
      <p:ext uri="{BB962C8B-B14F-4D97-AF65-F5344CB8AC3E}">
        <p14:creationId xmlns:p14="http://schemas.microsoft.com/office/powerpoint/2010/main" val="2798634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4FCCDB-7CAD-BB14-BEC1-23BCDC68C9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9D9A4EE-1CC3-56C6-A251-87C90EF1CD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6B2201-5450-81E8-85F4-773DD75343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79A9CD-A75F-44F1-855F-2160E8C21FE7}" type="datetimeFigureOut">
              <a:rPr lang="en-US" smtClean="0"/>
              <a:t>12/2/2023</a:t>
            </a:fld>
            <a:endParaRPr lang="en-US"/>
          </a:p>
        </p:txBody>
      </p:sp>
      <p:sp>
        <p:nvSpPr>
          <p:cNvPr id="5" name="Footer Placeholder 4">
            <a:extLst>
              <a:ext uri="{FF2B5EF4-FFF2-40B4-BE49-F238E27FC236}">
                <a16:creationId xmlns:a16="http://schemas.microsoft.com/office/drawing/2014/main" id="{E35BB722-8C91-C303-76B3-500FE56B53D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457B5CF-86D1-3BBA-C735-E5D0E8D03E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9CEF6E-10F7-43E0-B576-39B5C43886AC}" type="slidenum">
              <a:rPr lang="en-US" smtClean="0"/>
              <a:t>‹#›</a:t>
            </a:fld>
            <a:endParaRPr lang="en-US"/>
          </a:p>
        </p:txBody>
      </p:sp>
    </p:spTree>
    <p:extLst>
      <p:ext uri="{BB962C8B-B14F-4D97-AF65-F5344CB8AC3E}">
        <p14:creationId xmlns:p14="http://schemas.microsoft.com/office/powerpoint/2010/main" val="7628414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microsoft.com/office/2007/relationships/hdphoto" Target="../media/hdphoto3.wdp"/><Relationship Id="rId5" Type="http://schemas.openxmlformats.org/officeDocument/2006/relationships/image" Target="../media/image19.png"/><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3" Type="http://schemas.openxmlformats.org/officeDocument/2006/relationships/image" Target="../media/image5.png"/><Relationship Id="rId7" Type="http://schemas.openxmlformats.org/officeDocument/2006/relationships/image" Target="../media/image23.png"/><Relationship Id="rId12"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6.png"/><Relationship Id="rId10" Type="http://schemas.openxmlformats.org/officeDocument/2006/relationships/image" Target="../media/image26.png"/><Relationship Id="rId4" Type="http://schemas.microsoft.com/office/2007/relationships/hdphoto" Target="../media/hdphoto2.wdp"/><Relationship Id="rId9" Type="http://schemas.openxmlformats.org/officeDocument/2006/relationships/image" Target="../media/image25.png"/><Relationship Id="rId14" Type="http://schemas.openxmlformats.org/officeDocument/2006/relationships/image" Target="../media/image3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34.gif"/><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3.jpg"/><Relationship Id="rId5" Type="http://schemas.openxmlformats.org/officeDocument/2006/relationships/image" Target="../media/image32.jp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6.png"/><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35.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36.jp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37.jp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38.jp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39.jp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41.jpg"/><Relationship Id="rId5" Type="http://schemas.openxmlformats.org/officeDocument/2006/relationships/image" Target="../media/image40.jp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44.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43.png"/><Relationship Id="rId5" Type="http://schemas.openxmlformats.org/officeDocument/2006/relationships/image" Target="../media/image42.jpe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45.jp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slideLayout" Target="../slideLayouts/slideLayout7.xml"/><Relationship Id="rId7" Type="http://schemas.openxmlformats.org/officeDocument/2006/relationships/image" Target="../media/image46.gif"/><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7.gif"/><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50.jp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49.jpg"/><Relationship Id="rId5" Type="http://schemas.openxmlformats.org/officeDocument/2006/relationships/image" Target="../media/image48.jp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8" Type="http://schemas.openxmlformats.org/officeDocument/2006/relationships/image" Target="../media/image54.jpg"/><Relationship Id="rId3" Type="http://schemas.microsoft.com/office/2007/relationships/hdphoto" Target="../media/hdphoto2.wdp"/><Relationship Id="rId7" Type="http://schemas.openxmlformats.org/officeDocument/2006/relationships/image" Target="../media/image53.jp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52.jpg"/><Relationship Id="rId5" Type="http://schemas.openxmlformats.org/officeDocument/2006/relationships/image" Target="../media/image51.jp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57.jp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56.jpg"/><Relationship Id="rId5" Type="http://schemas.openxmlformats.org/officeDocument/2006/relationships/image" Target="../media/image55.jpg"/><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58.png"/><Relationship Id="rId5" Type="http://schemas.openxmlformats.org/officeDocument/2006/relationships/image" Target="../media/image6.png"/><Relationship Id="rId4" Type="http://schemas.microsoft.com/office/2007/relationships/hdphoto" Target="../media/hdphoto2.wdp"/></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59.png"/><Relationship Id="rId5" Type="http://schemas.openxmlformats.org/officeDocument/2006/relationships/image" Target="../media/image6.png"/><Relationship Id="rId4" Type="http://schemas.microsoft.com/office/2007/relationships/hdphoto" Target="../media/hdphoto2.wdp"/></Relationships>
</file>

<file path=ppt/slides/_rels/slide3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8" Type="http://schemas.openxmlformats.org/officeDocument/2006/relationships/image" Target="../media/image63.jpg"/><Relationship Id="rId3" Type="http://schemas.microsoft.com/office/2007/relationships/hdphoto" Target="../media/hdphoto2.wdp"/><Relationship Id="rId7" Type="http://schemas.openxmlformats.org/officeDocument/2006/relationships/image" Target="../media/image62.jp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61.jpg"/><Relationship Id="rId5" Type="http://schemas.openxmlformats.org/officeDocument/2006/relationships/image" Target="../media/image60.jpg"/><Relationship Id="rId10" Type="http://schemas.openxmlformats.org/officeDocument/2006/relationships/image" Target="../media/image65.jpg"/><Relationship Id="rId4" Type="http://schemas.openxmlformats.org/officeDocument/2006/relationships/image" Target="../media/image6.png"/><Relationship Id="rId9" Type="http://schemas.openxmlformats.org/officeDocument/2006/relationships/image" Target="../media/image64.jpg"/></Relationships>
</file>

<file path=ppt/slides/_rels/slide38.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chart" Target="../charts/chart3.xml"/><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chart" Target="../charts/chart2.xml"/><Relationship Id="rId5" Type="http://schemas.openxmlformats.org/officeDocument/2006/relationships/chart" Target="../charts/chart1.xml"/><Relationship Id="rId4" Type="http://schemas.openxmlformats.org/officeDocument/2006/relationships/image" Target="../media/image6.png"/></Relationships>
</file>

<file path=ppt/slides/_rels/slide3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6.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7.gif"/><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7.png"/><Relationship Id="rId4" Type="http://schemas.openxmlformats.org/officeDocument/2006/relationships/image" Target="../media/image6.png"/></Relationships>
</file>

<file path=ppt/slides/_rels/slide4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7.png"/><Relationship Id="rId4" Type="http://schemas.openxmlformats.org/officeDocument/2006/relationships/image" Target="../media/image6.png"/></Relationships>
</file>

<file path=ppt/slides/_rels/slide4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8" Type="http://schemas.openxmlformats.org/officeDocument/2006/relationships/image" Target="../media/image71.png"/><Relationship Id="rId3" Type="http://schemas.microsoft.com/office/2007/relationships/hdphoto" Target="../media/hdphoto2.wdp"/><Relationship Id="rId7" Type="http://schemas.openxmlformats.org/officeDocument/2006/relationships/image" Target="../media/image70.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image" Target="../media/image6.png"/><Relationship Id="rId9" Type="http://schemas.openxmlformats.org/officeDocument/2006/relationships/image" Target="../media/image72.png"/></Relationships>
</file>

<file path=ppt/slides/_rels/slide4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7.gif"/><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5.png"/><Relationship Id="rId7" Type="http://schemas.openxmlformats.org/officeDocument/2006/relationships/hyperlink" Target="https://www.podfeet.com/blog/tag/code/" TargetMode="External"/><Relationship Id="rId12" Type="http://schemas.openxmlformats.org/officeDocument/2006/relationships/image" Target="../media/image13.png"/><Relationship Id="rId17" Type="http://schemas.openxmlformats.org/officeDocument/2006/relationships/image" Target="../media/image18.png"/><Relationship Id="rId2" Type="http://schemas.openxmlformats.org/officeDocument/2006/relationships/notesSlide" Target="../notesSlides/notesSlide3.xml"/><Relationship Id="rId16"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png"/><Relationship Id="rId10" Type="http://schemas.openxmlformats.org/officeDocument/2006/relationships/image" Target="../media/image11.png"/><Relationship Id="rId4" Type="http://schemas.microsoft.com/office/2007/relationships/hdphoto" Target="../media/hdphoto2.wdp"/><Relationship Id="rId9" Type="http://schemas.openxmlformats.org/officeDocument/2006/relationships/image" Target="../media/image10.png"/><Relationship Id="rId14"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5.png"/><Relationship Id="rId7" Type="http://schemas.openxmlformats.org/officeDocument/2006/relationships/hyperlink" Target="https://www.podfeet.com/blog/tag/code/" TargetMode="External"/><Relationship Id="rId12" Type="http://schemas.openxmlformats.org/officeDocument/2006/relationships/image" Target="../media/image13.png"/><Relationship Id="rId17" Type="http://schemas.openxmlformats.org/officeDocument/2006/relationships/image" Target="../media/image18.png"/><Relationship Id="rId2" Type="http://schemas.openxmlformats.org/officeDocument/2006/relationships/notesSlide" Target="../notesSlides/notesSlide4.xml"/><Relationship Id="rId16"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png"/><Relationship Id="rId10" Type="http://schemas.openxmlformats.org/officeDocument/2006/relationships/image" Target="../media/image11.png"/><Relationship Id="rId4" Type="http://schemas.microsoft.com/office/2007/relationships/hdphoto" Target="../media/hdphoto2.wdp"/><Relationship Id="rId9" Type="http://schemas.openxmlformats.org/officeDocument/2006/relationships/image" Target="../media/image10.png"/><Relationship Id="rId1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5D595C-9132-E552-CEC0-C2990F1D0A96}"/>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35000" contrast="17000"/>
                    </a14:imgEffect>
                  </a14:imgLayer>
                </a14:imgProps>
              </a:ext>
              <a:ext uri="{28A0092B-C50C-407E-A947-70E740481C1C}">
                <a14:useLocalDpi xmlns:a14="http://schemas.microsoft.com/office/drawing/2010/main" val="0"/>
              </a:ext>
            </a:extLst>
          </a:blip>
          <a:stretch>
            <a:fillRect/>
          </a:stretch>
        </p:blipFill>
        <p:spPr>
          <a:xfrm>
            <a:off x="-1260" y="-1378"/>
            <a:ext cx="12192000" cy="6858000"/>
          </a:xfrm>
          <a:prstGeom prst="rect">
            <a:avLst/>
          </a:prstGeom>
        </p:spPr>
      </p:pic>
      <p:pic>
        <p:nvPicPr>
          <p:cNvPr id="5" name="Picture 4">
            <a:extLst>
              <a:ext uri="{FF2B5EF4-FFF2-40B4-BE49-F238E27FC236}">
                <a16:creationId xmlns:a16="http://schemas.microsoft.com/office/drawing/2014/main" id="{F945533F-D877-64E0-6AE5-1F59245314BE}"/>
              </a:ext>
              <a:ext uri="{C183D7F6-B498-43B3-948B-1728B52AA6E4}">
                <adec:decorative xmlns:adec="http://schemas.microsoft.com/office/drawing/2017/decorative" val="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99174" y="1696740"/>
            <a:ext cx="1193651" cy="1193651"/>
          </a:xfrm>
          <a:prstGeom prst="rect">
            <a:avLst/>
          </a:prstGeom>
          <a:effectLst>
            <a:glow rad="101600">
              <a:schemeClr val="bg1">
                <a:alpha val="60000"/>
              </a:schemeClr>
            </a:glow>
          </a:effectLst>
        </p:spPr>
      </p:pic>
      <p:sp>
        <p:nvSpPr>
          <p:cNvPr id="6" name="TextBox 5">
            <a:extLst>
              <a:ext uri="{FF2B5EF4-FFF2-40B4-BE49-F238E27FC236}">
                <a16:creationId xmlns:a16="http://schemas.microsoft.com/office/drawing/2014/main" id="{1EE466B4-C061-9C07-8911-DC5875FD7311}"/>
              </a:ext>
            </a:extLst>
          </p:cNvPr>
          <p:cNvSpPr txBox="1"/>
          <p:nvPr/>
        </p:nvSpPr>
        <p:spPr>
          <a:xfrm>
            <a:off x="3239245" y="7477522"/>
            <a:ext cx="5791200" cy="1077218"/>
          </a:xfrm>
          <a:prstGeom prst="rect">
            <a:avLst/>
          </a:prstGeom>
          <a:noFill/>
          <a:effectLst>
            <a:glow rad="1041400">
              <a:schemeClr val="accent3">
                <a:satMod val="175000"/>
                <a:alpha val="71000"/>
              </a:schemeClr>
            </a:glow>
          </a:effectLst>
        </p:spPr>
        <p:txBody>
          <a:bodyPr wrap="square" rtlCol="0" anchor="ctr">
            <a:spAutoFit/>
          </a:bodyPr>
          <a:lstStyle/>
          <a:p>
            <a:pPr algn="just"/>
            <a:r>
              <a:rPr lang="en-IN" sz="6400" dirty="0">
                <a:solidFill>
                  <a:schemeClr val="bg1"/>
                </a:solidFill>
                <a:latin typeface="Arial Rounded MT Bold" panose="020F0704030504030204" pitchFamily="34" charset="0"/>
              </a:rPr>
              <a:t>GitHub</a:t>
            </a:r>
            <a:r>
              <a:rPr lang="en-IN" sz="6000" dirty="0">
                <a:solidFill>
                  <a:schemeClr val="bg1"/>
                </a:solidFill>
                <a:latin typeface="Arial Rounded MT Bold" panose="020F0704030504030204" pitchFamily="34" charset="0"/>
              </a:rPr>
              <a:t> Copilot</a:t>
            </a:r>
            <a:endParaRPr lang="en-US" sz="6000" dirty="0">
              <a:solidFill>
                <a:schemeClr val="bg1"/>
              </a:solidFill>
              <a:latin typeface="Arial Rounded MT Bold" panose="020F0704030504030204" pitchFamily="34" charset="0"/>
            </a:endParaRPr>
          </a:p>
        </p:txBody>
      </p:sp>
      <p:pic>
        <p:nvPicPr>
          <p:cNvPr id="4" name="object 11">
            <a:extLst>
              <a:ext uri="{FF2B5EF4-FFF2-40B4-BE49-F238E27FC236}">
                <a16:creationId xmlns:a16="http://schemas.microsoft.com/office/drawing/2014/main" id="{60C64CE9-2354-E952-7902-62C7B654D3E0}"/>
              </a:ext>
            </a:extLst>
          </p:cNvPr>
          <p:cNvPicPr/>
          <p:nvPr/>
        </p:nvPicPr>
        <p:blipFill>
          <a:blip r:embed="rId6" cstate="print"/>
          <a:stretch>
            <a:fillRect/>
          </a:stretch>
        </p:blipFill>
        <p:spPr>
          <a:xfrm>
            <a:off x="4500207" y="6234895"/>
            <a:ext cx="2651759" cy="20879"/>
          </a:xfrm>
          <a:prstGeom prst="rect">
            <a:avLst/>
          </a:prstGeom>
        </p:spPr>
      </p:pic>
    </p:spTree>
    <p:extLst>
      <p:ext uri="{BB962C8B-B14F-4D97-AF65-F5344CB8AC3E}">
        <p14:creationId xmlns:p14="http://schemas.microsoft.com/office/powerpoint/2010/main" val="11319526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3">
            <a:duotone>
              <a:prstClr val="black"/>
              <a:srgbClr val="26213F">
                <a:tint val="45000"/>
                <a:satMod val="400000"/>
              </a:srgb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587A38E0-C97A-BE25-89E7-25027D1F3058}"/>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7" name="TextBox 6">
            <a:extLst>
              <a:ext uri="{FF2B5EF4-FFF2-40B4-BE49-F238E27FC236}">
                <a16:creationId xmlns:a16="http://schemas.microsoft.com/office/drawing/2014/main" id="{B1739639-642B-6866-41A0-5CC542B78215}"/>
              </a:ext>
            </a:extLst>
          </p:cNvPr>
          <p:cNvSpPr txBox="1"/>
          <p:nvPr/>
        </p:nvSpPr>
        <p:spPr>
          <a:xfrm>
            <a:off x="1169997" y="1860347"/>
            <a:ext cx="2014293" cy="757130"/>
          </a:xfrm>
          <a:prstGeom prst="rect">
            <a:avLst/>
          </a:prstGeom>
          <a:noFill/>
        </p:spPr>
        <p:txBody>
          <a:bodyPr wrap="square">
            <a:spAutoFit/>
          </a:bodyPr>
          <a:lstStyle/>
          <a:p>
            <a:pPr marL="12700" marR="5080">
              <a:lnSpc>
                <a:spcPct val="80000"/>
              </a:lnSpc>
              <a:spcBef>
                <a:spcPts val="530"/>
              </a:spcBef>
            </a:pPr>
            <a:r>
              <a:rPr lang="en-US" sz="1800" b="1" spc="-5">
                <a:solidFill>
                  <a:srgbClr val="93F4EC"/>
                </a:solidFill>
                <a:latin typeface="Century Gothic" panose="020B0502020202020204" pitchFamily="34" charset="0"/>
                <a:cs typeface="Arial"/>
              </a:rPr>
              <a:t>Convert </a:t>
            </a:r>
            <a:r>
              <a:rPr lang="en-US" sz="1800" b="1">
                <a:solidFill>
                  <a:srgbClr val="93F4EC"/>
                </a:solidFill>
                <a:latin typeface="Century Gothic" panose="020B0502020202020204" pitchFamily="34" charset="0"/>
                <a:cs typeface="Arial"/>
              </a:rPr>
              <a:t> </a:t>
            </a:r>
            <a:r>
              <a:rPr lang="en-US" sz="1800" b="1" spc="-5">
                <a:solidFill>
                  <a:srgbClr val="93F4EC"/>
                </a:solidFill>
                <a:latin typeface="Century Gothic" panose="020B0502020202020204" pitchFamily="34" charset="0"/>
                <a:cs typeface="Arial"/>
              </a:rPr>
              <a:t>comments  </a:t>
            </a:r>
            <a:r>
              <a:rPr lang="en-US" sz="1800" b="1">
                <a:solidFill>
                  <a:srgbClr val="93F4EC"/>
                </a:solidFill>
                <a:latin typeface="Century Gothic" panose="020B0502020202020204" pitchFamily="34" charset="0"/>
                <a:cs typeface="Arial"/>
              </a:rPr>
              <a:t>to</a:t>
            </a:r>
            <a:r>
              <a:rPr lang="en-US" sz="1800" b="1" spc="-25">
                <a:solidFill>
                  <a:srgbClr val="93F4EC"/>
                </a:solidFill>
                <a:latin typeface="Century Gothic" panose="020B0502020202020204" pitchFamily="34" charset="0"/>
                <a:cs typeface="Arial"/>
              </a:rPr>
              <a:t> </a:t>
            </a:r>
            <a:r>
              <a:rPr lang="en-US" sz="1800" b="1" spc="-5">
                <a:solidFill>
                  <a:srgbClr val="93F4EC"/>
                </a:solidFill>
                <a:latin typeface="Century Gothic" panose="020B0502020202020204" pitchFamily="34" charset="0"/>
                <a:cs typeface="Arial"/>
              </a:rPr>
              <a:t>code</a:t>
            </a:r>
            <a:endParaRPr lang="en-US" sz="1800">
              <a:latin typeface="Century Gothic" panose="020B0502020202020204" pitchFamily="34" charset="0"/>
              <a:cs typeface="Arial"/>
            </a:endParaRPr>
          </a:p>
        </p:txBody>
      </p:sp>
      <p:sp>
        <p:nvSpPr>
          <p:cNvPr id="9" name="TextBox 8">
            <a:extLst>
              <a:ext uri="{FF2B5EF4-FFF2-40B4-BE49-F238E27FC236}">
                <a16:creationId xmlns:a16="http://schemas.microsoft.com/office/drawing/2014/main" id="{8B21FA60-5478-6052-3F76-D6E62ACC64FD}"/>
              </a:ext>
            </a:extLst>
          </p:cNvPr>
          <p:cNvSpPr txBox="1"/>
          <p:nvPr/>
        </p:nvSpPr>
        <p:spPr>
          <a:xfrm>
            <a:off x="5195098" y="1860347"/>
            <a:ext cx="1576252" cy="757130"/>
          </a:xfrm>
          <a:prstGeom prst="rect">
            <a:avLst/>
          </a:prstGeom>
          <a:noFill/>
        </p:spPr>
        <p:txBody>
          <a:bodyPr wrap="square">
            <a:spAutoFit/>
          </a:bodyPr>
          <a:lstStyle/>
          <a:p>
            <a:pPr marL="12700" marR="5080">
              <a:lnSpc>
                <a:spcPct val="80000"/>
              </a:lnSpc>
              <a:spcBef>
                <a:spcPts val="530"/>
              </a:spcBef>
            </a:pPr>
            <a:r>
              <a:rPr lang="en-US" sz="1800" b="1" spc="-5">
                <a:solidFill>
                  <a:srgbClr val="378BFC"/>
                </a:solidFill>
                <a:latin typeface="Century Gothic" panose="020B0502020202020204" pitchFamily="34" charset="0"/>
                <a:cs typeface="Arial"/>
              </a:rPr>
              <a:t>Autofill </a:t>
            </a:r>
            <a:r>
              <a:rPr lang="en-US" sz="1800" b="1">
                <a:solidFill>
                  <a:srgbClr val="378BFC"/>
                </a:solidFill>
                <a:latin typeface="Century Gothic" panose="020B0502020202020204" pitchFamily="34" charset="0"/>
                <a:cs typeface="Arial"/>
              </a:rPr>
              <a:t> </a:t>
            </a:r>
            <a:r>
              <a:rPr lang="en-US" sz="1800" b="1" spc="-5">
                <a:solidFill>
                  <a:srgbClr val="378BFC"/>
                </a:solidFill>
                <a:latin typeface="Century Gothic" panose="020B0502020202020204" pitchFamily="34" charset="0"/>
                <a:cs typeface="Arial"/>
              </a:rPr>
              <a:t>repetitive  code</a:t>
            </a:r>
            <a:endParaRPr lang="en-US" sz="1800">
              <a:latin typeface="Century Gothic" panose="020B0502020202020204" pitchFamily="34" charset="0"/>
              <a:cs typeface="Arial"/>
            </a:endParaRPr>
          </a:p>
        </p:txBody>
      </p:sp>
      <p:sp>
        <p:nvSpPr>
          <p:cNvPr id="11" name="TextBox 10">
            <a:extLst>
              <a:ext uri="{FF2B5EF4-FFF2-40B4-BE49-F238E27FC236}">
                <a16:creationId xmlns:a16="http://schemas.microsoft.com/office/drawing/2014/main" id="{B67E4DD8-FF67-25E5-F8BD-0DE10803FF89}"/>
              </a:ext>
            </a:extLst>
          </p:cNvPr>
          <p:cNvSpPr txBox="1"/>
          <p:nvPr/>
        </p:nvSpPr>
        <p:spPr>
          <a:xfrm>
            <a:off x="8782158" y="1860347"/>
            <a:ext cx="2076123" cy="535531"/>
          </a:xfrm>
          <a:prstGeom prst="rect">
            <a:avLst/>
          </a:prstGeom>
          <a:noFill/>
        </p:spPr>
        <p:txBody>
          <a:bodyPr wrap="square">
            <a:spAutoFit/>
          </a:bodyPr>
          <a:lstStyle/>
          <a:p>
            <a:pPr marL="12700" marR="5080">
              <a:lnSpc>
                <a:spcPct val="80000"/>
              </a:lnSpc>
              <a:spcBef>
                <a:spcPts val="530"/>
              </a:spcBef>
            </a:pPr>
            <a:r>
              <a:rPr lang="en-US" sz="1800" b="1" spc="-5">
                <a:solidFill>
                  <a:srgbClr val="A77AF3"/>
                </a:solidFill>
                <a:latin typeface="Century Gothic" panose="020B0502020202020204" pitchFamily="34" charset="0"/>
                <a:cs typeface="Arial"/>
              </a:rPr>
              <a:t>Show </a:t>
            </a:r>
            <a:r>
              <a:rPr lang="en-US" sz="1800" b="1">
                <a:solidFill>
                  <a:srgbClr val="A77AF3"/>
                </a:solidFill>
                <a:latin typeface="Century Gothic" panose="020B0502020202020204" pitchFamily="34" charset="0"/>
                <a:cs typeface="Arial"/>
              </a:rPr>
              <a:t> </a:t>
            </a:r>
            <a:r>
              <a:rPr lang="en-US" sz="1800" b="1" spc="-5">
                <a:solidFill>
                  <a:srgbClr val="A77AF3"/>
                </a:solidFill>
                <a:latin typeface="Century Gothic" panose="020B0502020202020204" pitchFamily="34" charset="0"/>
                <a:cs typeface="Arial"/>
              </a:rPr>
              <a:t>alternatives</a:t>
            </a:r>
            <a:endParaRPr lang="en-US" sz="1800">
              <a:latin typeface="Century Gothic" panose="020B0502020202020204" pitchFamily="34" charset="0"/>
              <a:cs typeface="Arial"/>
            </a:endParaRPr>
          </a:p>
        </p:txBody>
      </p:sp>
      <p:pic>
        <p:nvPicPr>
          <p:cNvPr id="28" name="Picture 27">
            <a:extLst>
              <a:ext uri="{FF2B5EF4-FFF2-40B4-BE49-F238E27FC236}">
                <a16:creationId xmlns:a16="http://schemas.microsoft.com/office/drawing/2014/main" id="{BEDD7B5C-1D96-9830-F657-6F1CF6434B99}"/>
              </a:ext>
            </a:extLst>
          </p:cNvPr>
          <p:cNvPicPr>
            <a:picLocks noChangeAspect="1"/>
          </p:cNvPicPr>
          <p:nvPr/>
        </p:nvPicPr>
        <p:blipFill>
          <a:blip r:embed="rId7"/>
          <a:stretch>
            <a:fillRect/>
          </a:stretch>
        </p:blipFill>
        <p:spPr>
          <a:xfrm>
            <a:off x="921591" y="2980007"/>
            <a:ext cx="10588594" cy="2737225"/>
          </a:xfrm>
          <a:prstGeom prst="rect">
            <a:avLst/>
          </a:prstGeom>
        </p:spPr>
      </p:pic>
      <p:sp>
        <p:nvSpPr>
          <p:cNvPr id="30" name="TextBox 29">
            <a:extLst>
              <a:ext uri="{FF2B5EF4-FFF2-40B4-BE49-F238E27FC236}">
                <a16:creationId xmlns:a16="http://schemas.microsoft.com/office/drawing/2014/main" id="{5F26621E-53AF-5B39-D893-042BE3A621C2}"/>
              </a:ext>
            </a:extLst>
          </p:cNvPr>
          <p:cNvSpPr txBox="1"/>
          <p:nvPr/>
        </p:nvSpPr>
        <p:spPr>
          <a:xfrm>
            <a:off x="3249930" y="573661"/>
            <a:ext cx="6185916" cy="830997"/>
          </a:xfrm>
          <a:prstGeom prst="rect">
            <a:avLst/>
          </a:prstGeom>
          <a:noFill/>
        </p:spPr>
        <p:txBody>
          <a:bodyPr wrap="square">
            <a:spAutoFit/>
          </a:bodyPr>
          <a:lstStyle/>
          <a:p>
            <a:r>
              <a:rPr lang="en-US" sz="4800" spc="-10">
                <a:solidFill>
                  <a:srgbClr val="FFFFFF"/>
                </a:solidFill>
                <a:latin typeface="Arial Rounded MT Bold" panose="020F0704030504030204" pitchFamily="34" charset="0"/>
              </a:rPr>
              <a:t>The</a:t>
            </a:r>
            <a:r>
              <a:rPr lang="en-US" sz="4800" spc="-50">
                <a:solidFill>
                  <a:srgbClr val="FFFFFF"/>
                </a:solidFill>
                <a:latin typeface="Arial Rounded MT Bold" panose="020F0704030504030204" pitchFamily="34" charset="0"/>
              </a:rPr>
              <a:t> </a:t>
            </a:r>
            <a:r>
              <a:rPr lang="en-US" sz="4800" spc="-5">
                <a:solidFill>
                  <a:srgbClr val="FFFFFF"/>
                </a:solidFill>
                <a:latin typeface="Arial Rounded MT Bold" panose="020F0704030504030204" pitchFamily="34" charset="0"/>
              </a:rPr>
              <a:t>main</a:t>
            </a:r>
            <a:r>
              <a:rPr lang="en-US" sz="4800" spc="-45">
                <a:solidFill>
                  <a:srgbClr val="FFFFFF"/>
                </a:solidFill>
                <a:latin typeface="Arial Rounded MT Bold" panose="020F0704030504030204" pitchFamily="34" charset="0"/>
              </a:rPr>
              <a:t> </a:t>
            </a:r>
            <a:r>
              <a:rPr lang="en-US" sz="4800">
                <a:solidFill>
                  <a:srgbClr val="FFFFFF"/>
                </a:solidFill>
                <a:latin typeface="Arial Rounded MT Bold" panose="020F0704030504030204" pitchFamily="34" charset="0"/>
              </a:rPr>
              <a:t>features</a:t>
            </a:r>
            <a:endParaRPr lang="en-US" sz="4800">
              <a:latin typeface="Arial Rounded MT Bold" panose="020F0704030504030204" pitchFamily="34" charset="0"/>
            </a:endParaRPr>
          </a:p>
        </p:txBody>
      </p:sp>
    </p:spTree>
    <p:extLst>
      <p:ext uri="{BB962C8B-B14F-4D97-AF65-F5344CB8AC3E}">
        <p14:creationId xmlns:p14="http://schemas.microsoft.com/office/powerpoint/2010/main" val="2837998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down)">
                                      <p:cBhvr>
                                        <p:cTn id="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A91445-9726-17A4-5C19-D98A861D88AD}"/>
              </a:ext>
            </a:extLst>
          </p:cNvPr>
          <p:cNvSpPr txBox="1"/>
          <p:nvPr/>
        </p:nvSpPr>
        <p:spPr>
          <a:xfrm>
            <a:off x="1454331" y="470263"/>
            <a:ext cx="7219406" cy="369332"/>
          </a:xfrm>
          <a:prstGeom prst="rect">
            <a:avLst/>
          </a:prstGeom>
          <a:noFill/>
        </p:spPr>
        <p:txBody>
          <a:bodyPr wrap="square" rtlCol="0">
            <a:spAutoFit/>
          </a:bodyPr>
          <a:lstStyle/>
          <a:p>
            <a:r>
              <a:rPr lang="en-IN"/>
              <a:t>Auto code  completion</a:t>
            </a:r>
            <a:endParaRPr lang="en-US"/>
          </a:p>
        </p:txBody>
      </p:sp>
      <p:sp>
        <p:nvSpPr>
          <p:cNvPr id="3" name="TextBox 2">
            <a:extLst>
              <a:ext uri="{FF2B5EF4-FFF2-40B4-BE49-F238E27FC236}">
                <a16:creationId xmlns:a16="http://schemas.microsoft.com/office/drawing/2014/main" id="{6AD76EE8-3AE1-5576-BB22-79C857B702DF}"/>
              </a:ext>
            </a:extLst>
          </p:cNvPr>
          <p:cNvSpPr txBox="1"/>
          <p:nvPr/>
        </p:nvSpPr>
        <p:spPr>
          <a:xfrm>
            <a:off x="1532709" y="1288869"/>
            <a:ext cx="7219406" cy="369332"/>
          </a:xfrm>
          <a:prstGeom prst="rect">
            <a:avLst/>
          </a:prstGeom>
          <a:noFill/>
        </p:spPr>
        <p:txBody>
          <a:bodyPr wrap="square" rtlCol="0">
            <a:spAutoFit/>
          </a:bodyPr>
          <a:lstStyle/>
          <a:p>
            <a:r>
              <a:rPr lang="en-IN"/>
              <a:t>Video or gif </a:t>
            </a:r>
            <a:endParaRPr lang="en-US"/>
          </a:p>
        </p:txBody>
      </p:sp>
      <p:pic>
        <p:nvPicPr>
          <p:cNvPr id="4" name="253630496-7947affa-b82b-4753-af00-a260105ec60e">
            <a:hlinkClick r:id="" action="ppaction://media"/>
            <a:extLst>
              <a:ext uri="{FF2B5EF4-FFF2-40B4-BE49-F238E27FC236}">
                <a16:creationId xmlns:a16="http://schemas.microsoft.com/office/drawing/2014/main" id="{D627E2F1-BAFC-4692-8939-B79825B4BA5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930914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3">
            <a:duotone>
              <a:prstClr val="black"/>
              <a:srgbClr val="26213F">
                <a:tint val="45000"/>
                <a:satMod val="400000"/>
              </a:srgb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13FB08A8-3787-7137-8E83-575B9D9CB0D8}"/>
              </a:ext>
            </a:extLst>
          </p:cNvPr>
          <p:cNvPicPr>
            <a:picLocks noChangeAspect="1"/>
          </p:cNvPicPr>
          <p:nvPr/>
        </p:nvPicPr>
        <p:blipFill rotWithShape="1">
          <a:blip r:embed="rId5">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5" name="TextBox 4">
            <a:extLst>
              <a:ext uri="{FF2B5EF4-FFF2-40B4-BE49-F238E27FC236}">
                <a16:creationId xmlns:a16="http://schemas.microsoft.com/office/drawing/2014/main" id="{321E9017-1E6E-533F-BFD9-2F036F46FEED}"/>
              </a:ext>
            </a:extLst>
          </p:cNvPr>
          <p:cNvSpPr txBox="1"/>
          <p:nvPr/>
        </p:nvSpPr>
        <p:spPr>
          <a:xfrm>
            <a:off x="3048000" y="792272"/>
            <a:ext cx="6096000" cy="830997"/>
          </a:xfrm>
          <a:prstGeom prst="rect">
            <a:avLst/>
          </a:prstGeom>
          <a:noFill/>
        </p:spPr>
        <p:txBody>
          <a:bodyPr wrap="square">
            <a:spAutoFit/>
          </a:bodyPr>
          <a:lstStyle/>
          <a:p>
            <a:r>
              <a:rPr lang="en-IN" sz="4800">
                <a:solidFill>
                  <a:srgbClr val="FFFFFF"/>
                </a:solidFill>
                <a:latin typeface="Arial Rounded MT Bold" panose="020F0704030504030204" pitchFamily="34" charset="0"/>
              </a:rPr>
              <a:t>Language support </a:t>
            </a:r>
            <a:endParaRPr lang="en-US" sz="4800">
              <a:solidFill>
                <a:srgbClr val="FFFFFF"/>
              </a:solidFill>
              <a:latin typeface="Arial Rounded MT Bold" panose="020F0704030504030204" pitchFamily="34" charset="0"/>
            </a:endParaRPr>
          </a:p>
        </p:txBody>
      </p:sp>
      <p:sp>
        <p:nvSpPr>
          <p:cNvPr id="7" name="TextBox 6">
            <a:extLst>
              <a:ext uri="{FF2B5EF4-FFF2-40B4-BE49-F238E27FC236}">
                <a16:creationId xmlns:a16="http://schemas.microsoft.com/office/drawing/2014/main" id="{EF47F004-F299-B6B9-7CE3-0CB1A3977201}"/>
              </a:ext>
            </a:extLst>
          </p:cNvPr>
          <p:cNvSpPr txBox="1"/>
          <p:nvPr/>
        </p:nvSpPr>
        <p:spPr>
          <a:xfrm>
            <a:off x="348693" y="1999644"/>
            <a:ext cx="7618148" cy="2246769"/>
          </a:xfrm>
          <a:prstGeom prst="rect">
            <a:avLst/>
          </a:prstGeom>
          <a:noFill/>
        </p:spPr>
        <p:txBody>
          <a:bodyPr wrap="square">
            <a:spAutoFit/>
          </a:bodyPr>
          <a:lstStyle/>
          <a:p>
            <a:r>
              <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GitHub Copilot provides suggestions for numerous languages and a wide variety of frameworks, but works especially well for Java, Python, JavaScript, TypeScript, Ruby, Go, C# and C++</a:t>
            </a:r>
            <a:endParaRPr lang="en-US"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endParaRPr>
          </a:p>
        </p:txBody>
      </p:sp>
      <p:grpSp>
        <p:nvGrpSpPr>
          <p:cNvPr id="4" name="Group 3">
            <a:extLst>
              <a:ext uri="{FF2B5EF4-FFF2-40B4-BE49-F238E27FC236}">
                <a16:creationId xmlns:a16="http://schemas.microsoft.com/office/drawing/2014/main" id="{9F76B768-CB92-8973-F5DD-F500DC13E768}"/>
              </a:ext>
            </a:extLst>
          </p:cNvPr>
          <p:cNvGrpSpPr/>
          <p:nvPr/>
        </p:nvGrpSpPr>
        <p:grpSpPr>
          <a:xfrm>
            <a:off x="772833" y="3795049"/>
            <a:ext cx="10646333" cy="2451008"/>
            <a:chOff x="684365" y="3894844"/>
            <a:chExt cx="10646333" cy="2451008"/>
          </a:xfrm>
        </p:grpSpPr>
        <p:pic>
          <p:nvPicPr>
            <p:cNvPr id="9" name="Picture 8">
              <a:extLst>
                <a:ext uri="{FF2B5EF4-FFF2-40B4-BE49-F238E27FC236}">
                  <a16:creationId xmlns:a16="http://schemas.microsoft.com/office/drawing/2014/main" id="{B50A371A-B75C-41E7-413A-75FE83C0F66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414891" y="3894844"/>
              <a:ext cx="915807" cy="792000"/>
            </a:xfrm>
            <a:prstGeom prst="rect">
              <a:avLst/>
            </a:prstGeom>
          </p:spPr>
        </p:pic>
        <p:pic>
          <p:nvPicPr>
            <p:cNvPr id="13" name="Picture 12">
              <a:extLst>
                <a:ext uri="{FF2B5EF4-FFF2-40B4-BE49-F238E27FC236}">
                  <a16:creationId xmlns:a16="http://schemas.microsoft.com/office/drawing/2014/main" id="{F6F41000-8113-4E02-ED13-8319B0DAD38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4365" y="5419462"/>
              <a:ext cx="821008" cy="792000"/>
            </a:xfrm>
            <a:prstGeom prst="rect">
              <a:avLst/>
            </a:prstGeom>
          </p:spPr>
        </p:pic>
        <p:pic>
          <p:nvPicPr>
            <p:cNvPr id="15" name="Picture 14">
              <a:extLst>
                <a:ext uri="{FF2B5EF4-FFF2-40B4-BE49-F238E27FC236}">
                  <a16:creationId xmlns:a16="http://schemas.microsoft.com/office/drawing/2014/main" id="{4C0A9A2D-72D8-E333-FE43-309F8970B13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52989" y="5551877"/>
              <a:ext cx="792000" cy="792000"/>
            </a:xfrm>
            <a:prstGeom prst="rect">
              <a:avLst/>
            </a:prstGeom>
          </p:spPr>
        </p:pic>
        <p:pic>
          <p:nvPicPr>
            <p:cNvPr id="17" name="Picture 16">
              <a:extLst>
                <a:ext uri="{FF2B5EF4-FFF2-40B4-BE49-F238E27FC236}">
                  <a16:creationId xmlns:a16="http://schemas.microsoft.com/office/drawing/2014/main" id="{9E4B77A4-68B0-E0FA-F99F-C923F77C996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748000" y="4481728"/>
              <a:ext cx="792000" cy="792000"/>
            </a:xfrm>
            <a:prstGeom prst="rect">
              <a:avLst/>
            </a:prstGeom>
          </p:spPr>
        </p:pic>
        <p:pic>
          <p:nvPicPr>
            <p:cNvPr id="6" name="Picture 5">
              <a:extLst>
                <a:ext uri="{FF2B5EF4-FFF2-40B4-BE49-F238E27FC236}">
                  <a16:creationId xmlns:a16="http://schemas.microsoft.com/office/drawing/2014/main" id="{CB76E428-ADBB-B7F5-CB89-5EE6932B1B8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25169" y="5419462"/>
              <a:ext cx="792000" cy="792000"/>
            </a:xfrm>
            <a:prstGeom prst="rect">
              <a:avLst/>
            </a:prstGeom>
          </p:spPr>
        </p:pic>
        <p:pic>
          <p:nvPicPr>
            <p:cNvPr id="10" name="Picture 9">
              <a:extLst>
                <a:ext uri="{FF2B5EF4-FFF2-40B4-BE49-F238E27FC236}">
                  <a16:creationId xmlns:a16="http://schemas.microsoft.com/office/drawing/2014/main" id="{FE0B7884-031D-2FDA-1272-B913D72B18F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146819" y="4877728"/>
              <a:ext cx="792000" cy="792000"/>
            </a:xfrm>
            <a:prstGeom prst="rect">
              <a:avLst/>
            </a:prstGeom>
          </p:spPr>
        </p:pic>
        <p:pic>
          <p:nvPicPr>
            <p:cNvPr id="12" name="Picture 11">
              <a:extLst>
                <a:ext uri="{FF2B5EF4-FFF2-40B4-BE49-F238E27FC236}">
                  <a16:creationId xmlns:a16="http://schemas.microsoft.com/office/drawing/2014/main" id="{349127FD-44F1-3907-6066-FBEB22750EA4}"/>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311018" y="5218712"/>
              <a:ext cx="792000" cy="792000"/>
            </a:xfrm>
            <a:prstGeom prst="rect">
              <a:avLst/>
            </a:prstGeom>
          </p:spPr>
        </p:pic>
        <p:pic>
          <p:nvPicPr>
            <p:cNvPr id="16" name="Picture 15">
              <a:extLst>
                <a:ext uri="{FF2B5EF4-FFF2-40B4-BE49-F238E27FC236}">
                  <a16:creationId xmlns:a16="http://schemas.microsoft.com/office/drawing/2014/main" id="{1E49CBAD-4836-DDAB-4FBB-E282BDD436B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720495" y="5157852"/>
              <a:ext cx="792000" cy="792000"/>
            </a:xfrm>
            <a:prstGeom prst="rect">
              <a:avLst/>
            </a:prstGeom>
          </p:spPr>
        </p:pic>
        <p:pic>
          <p:nvPicPr>
            <p:cNvPr id="19" name="Picture 18">
              <a:extLst>
                <a:ext uri="{FF2B5EF4-FFF2-40B4-BE49-F238E27FC236}">
                  <a16:creationId xmlns:a16="http://schemas.microsoft.com/office/drawing/2014/main" id="{B42821F6-B9EF-B9DA-7D15-7A4C1EF1D75F}"/>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349663" y="5553852"/>
              <a:ext cx="792000" cy="792000"/>
            </a:xfrm>
            <a:prstGeom prst="rect">
              <a:avLst/>
            </a:prstGeom>
          </p:spPr>
        </p:pic>
      </p:grpSp>
      <p:sp>
        <p:nvSpPr>
          <p:cNvPr id="8" name="TextBox 7">
            <a:extLst>
              <a:ext uri="{FF2B5EF4-FFF2-40B4-BE49-F238E27FC236}">
                <a16:creationId xmlns:a16="http://schemas.microsoft.com/office/drawing/2014/main" id="{83DFDC98-52D2-D30F-FF63-F2700DE2C162}"/>
              </a:ext>
            </a:extLst>
          </p:cNvPr>
          <p:cNvSpPr txBox="1"/>
          <p:nvPr/>
        </p:nvSpPr>
        <p:spPr>
          <a:xfrm>
            <a:off x="533115" y="6038727"/>
            <a:ext cx="1250872" cy="369332"/>
          </a:xfrm>
          <a:prstGeom prst="rect">
            <a:avLst/>
          </a:prstGeom>
          <a:noFill/>
        </p:spPr>
        <p:txBody>
          <a:bodyPr wrap="square" rtlCol="0">
            <a:spAutoFit/>
          </a:bodyPr>
          <a:lstStyle/>
          <a:p>
            <a:r>
              <a:rPr lang="en-IN" dirty="0" err="1">
                <a:solidFill>
                  <a:schemeClr val="bg1"/>
                </a:solidFill>
              </a:rPr>
              <a:t>javascript</a:t>
            </a:r>
            <a:endParaRPr lang="en-US" dirty="0">
              <a:solidFill>
                <a:schemeClr val="bg1"/>
              </a:solidFill>
            </a:endParaRPr>
          </a:p>
        </p:txBody>
      </p:sp>
      <p:sp>
        <p:nvSpPr>
          <p:cNvPr id="14" name="TextBox 13">
            <a:extLst>
              <a:ext uri="{FF2B5EF4-FFF2-40B4-BE49-F238E27FC236}">
                <a16:creationId xmlns:a16="http://schemas.microsoft.com/office/drawing/2014/main" id="{22034812-692B-4884-DA88-E320FC570EE5}"/>
              </a:ext>
            </a:extLst>
          </p:cNvPr>
          <p:cNvSpPr txBox="1"/>
          <p:nvPr/>
        </p:nvSpPr>
        <p:spPr>
          <a:xfrm>
            <a:off x="2203175" y="6038727"/>
            <a:ext cx="914400" cy="369332"/>
          </a:xfrm>
          <a:prstGeom prst="rect">
            <a:avLst/>
          </a:prstGeom>
          <a:noFill/>
        </p:spPr>
        <p:txBody>
          <a:bodyPr wrap="square" rtlCol="0">
            <a:spAutoFit/>
          </a:bodyPr>
          <a:lstStyle/>
          <a:p>
            <a:r>
              <a:rPr lang="en-IN" dirty="0">
                <a:solidFill>
                  <a:schemeClr val="bg1"/>
                </a:solidFill>
              </a:rPr>
              <a:t>swift</a:t>
            </a:r>
            <a:endParaRPr lang="en-US" dirty="0">
              <a:solidFill>
                <a:schemeClr val="bg1"/>
              </a:solidFill>
            </a:endParaRPr>
          </a:p>
        </p:txBody>
      </p:sp>
      <p:sp>
        <p:nvSpPr>
          <p:cNvPr id="18" name="TextBox 17">
            <a:extLst>
              <a:ext uri="{FF2B5EF4-FFF2-40B4-BE49-F238E27FC236}">
                <a16:creationId xmlns:a16="http://schemas.microsoft.com/office/drawing/2014/main" id="{8F319DA0-4183-FB4B-C86B-5A6CFE0040DD}"/>
              </a:ext>
            </a:extLst>
          </p:cNvPr>
          <p:cNvSpPr txBox="1"/>
          <p:nvPr/>
        </p:nvSpPr>
        <p:spPr>
          <a:xfrm>
            <a:off x="3339275" y="5569933"/>
            <a:ext cx="914400" cy="369332"/>
          </a:xfrm>
          <a:prstGeom prst="rect">
            <a:avLst/>
          </a:prstGeom>
          <a:noFill/>
        </p:spPr>
        <p:txBody>
          <a:bodyPr wrap="square" rtlCol="0">
            <a:spAutoFit/>
          </a:bodyPr>
          <a:lstStyle/>
          <a:p>
            <a:r>
              <a:rPr lang="en-IN" dirty="0">
                <a:solidFill>
                  <a:schemeClr val="bg1"/>
                </a:solidFill>
              </a:rPr>
              <a:t>ruby</a:t>
            </a:r>
            <a:endParaRPr lang="en-US" dirty="0">
              <a:solidFill>
                <a:schemeClr val="bg1"/>
              </a:solidFill>
            </a:endParaRPr>
          </a:p>
        </p:txBody>
      </p:sp>
    </p:spTree>
    <p:extLst>
      <p:ext uri="{BB962C8B-B14F-4D97-AF65-F5344CB8AC3E}">
        <p14:creationId xmlns:p14="http://schemas.microsoft.com/office/powerpoint/2010/main" val="3081501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9144000" h="5143500">
                <a:moveTo>
                  <a:pt x="0" y="0"/>
                </a:moveTo>
                <a:lnTo>
                  <a:pt x="9143999" y="0"/>
                </a:lnTo>
                <a:lnTo>
                  <a:pt x="9143999" y="5143499"/>
                </a:lnTo>
                <a:lnTo>
                  <a:pt x="0" y="5143499"/>
                </a:lnTo>
                <a:lnTo>
                  <a:pt x="0" y="0"/>
                </a:lnTo>
                <a:close/>
              </a:path>
            </a:pathLst>
          </a:custGeom>
          <a:solidFill>
            <a:srgbClr val="0D1117"/>
          </a:solidFill>
        </p:spPr>
        <p:txBody>
          <a:bodyPr wrap="square" lIns="0" tIns="0" rIns="0" bIns="0" rtlCol="0"/>
          <a:lstStyle/>
          <a:p>
            <a:r>
              <a:rPr lang="en-US" sz="2400"/>
              <a:t>https://github.blog/2022-09-07-research-quantifying-github-copilots-impact-on-developer-productivity-and-happiness/</a:t>
            </a:r>
            <a:endParaRPr sz="2400"/>
          </a:p>
        </p:txBody>
      </p:sp>
      <p:sp>
        <p:nvSpPr>
          <p:cNvPr id="3" name="object 3"/>
          <p:cNvSpPr txBox="1">
            <a:spLocks noGrp="1"/>
          </p:cNvSpPr>
          <p:nvPr>
            <p:ph type="title"/>
          </p:nvPr>
        </p:nvSpPr>
        <p:spPr>
          <a:xfrm>
            <a:off x="851398" y="506476"/>
            <a:ext cx="10216901" cy="755762"/>
          </a:xfrm>
          <a:prstGeom prst="rect">
            <a:avLst/>
          </a:prstGeom>
        </p:spPr>
        <p:txBody>
          <a:bodyPr vert="horz" wrap="square" lIns="0" tIns="16933" rIns="0" bIns="0" rtlCol="0" anchor="ctr">
            <a:spAutoFit/>
          </a:bodyPr>
          <a:lstStyle/>
          <a:p>
            <a:pPr marL="16933" algn="ctr">
              <a:lnSpc>
                <a:spcPct val="100000"/>
              </a:lnSpc>
              <a:spcBef>
                <a:spcPts val="133"/>
              </a:spcBef>
            </a:pPr>
            <a:r>
              <a:rPr sz="4800" spc="-7" dirty="0">
                <a:solidFill>
                  <a:srgbClr val="FFFFFF"/>
                </a:solidFill>
                <a:latin typeface="Arial Rounded MT Bold" panose="020F0704030504030204" pitchFamily="34" charset="0"/>
                <a:cs typeface="Arial MT"/>
              </a:rPr>
              <a:t>Developers</a:t>
            </a:r>
            <a:r>
              <a:rPr sz="4800" spc="-40" dirty="0">
                <a:solidFill>
                  <a:srgbClr val="FFFFFF"/>
                </a:solidFill>
                <a:latin typeface="Arial Rounded MT Bold" panose="020F0704030504030204" pitchFamily="34" charset="0"/>
                <a:cs typeface="Arial MT"/>
              </a:rPr>
              <a:t> </a:t>
            </a:r>
            <a:r>
              <a:rPr sz="4800" spc="-7" dirty="0">
                <a:solidFill>
                  <a:srgbClr val="FFFFFF"/>
                </a:solidFill>
                <a:latin typeface="Arial Rounded MT Bold" panose="020F0704030504030204" pitchFamily="34" charset="0"/>
                <a:cs typeface="Arial MT"/>
              </a:rPr>
              <a:t>using</a:t>
            </a:r>
            <a:r>
              <a:rPr sz="4800" spc="-40" dirty="0">
                <a:solidFill>
                  <a:srgbClr val="FFFFFF"/>
                </a:solidFill>
                <a:latin typeface="Arial Rounded MT Bold" panose="020F0704030504030204" pitchFamily="34" charset="0"/>
                <a:cs typeface="Arial MT"/>
              </a:rPr>
              <a:t> </a:t>
            </a:r>
            <a:r>
              <a:rPr sz="4800" spc="-7" dirty="0">
                <a:solidFill>
                  <a:srgbClr val="FFFFFF"/>
                </a:solidFill>
                <a:latin typeface="Arial Rounded MT Bold" panose="020F0704030504030204" pitchFamily="34" charset="0"/>
                <a:cs typeface="Arial MT"/>
              </a:rPr>
              <a:t>GitHub</a:t>
            </a:r>
            <a:r>
              <a:rPr sz="4800" spc="-40" dirty="0">
                <a:solidFill>
                  <a:srgbClr val="FFFFFF"/>
                </a:solidFill>
                <a:latin typeface="Arial Rounded MT Bold" panose="020F0704030504030204" pitchFamily="34" charset="0"/>
                <a:cs typeface="Arial MT"/>
              </a:rPr>
              <a:t> </a:t>
            </a:r>
            <a:r>
              <a:rPr sz="4800" spc="-7" dirty="0">
                <a:solidFill>
                  <a:srgbClr val="FFFFFF"/>
                </a:solidFill>
                <a:latin typeface="Arial Rounded MT Bold" panose="020F0704030504030204" pitchFamily="34" charset="0"/>
                <a:cs typeface="Arial MT"/>
              </a:rPr>
              <a:t>Copilot…</a:t>
            </a:r>
            <a:endParaRPr sz="4800" dirty="0">
              <a:latin typeface="Arial Rounded MT Bold" panose="020F0704030504030204" pitchFamily="34" charset="0"/>
              <a:cs typeface="Arial MT"/>
            </a:endParaRPr>
          </a:p>
        </p:txBody>
      </p:sp>
      <p:sp>
        <p:nvSpPr>
          <p:cNvPr id="4" name="object 4"/>
          <p:cNvSpPr txBox="1"/>
          <p:nvPr/>
        </p:nvSpPr>
        <p:spPr>
          <a:xfrm>
            <a:off x="1686299" y="1999960"/>
            <a:ext cx="2279227" cy="1372171"/>
          </a:xfrm>
          <a:prstGeom prst="rect">
            <a:avLst/>
          </a:prstGeom>
        </p:spPr>
        <p:txBody>
          <a:bodyPr vert="horz" wrap="square" lIns="0" tIns="114300" rIns="0" bIns="0" rtlCol="0">
            <a:spAutoFit/>
          </a:bodyPr>
          <a:lstStyle/>
          <a:p>
            <a:pPr marL="1693" algn="ctr">
              <a:spcBef>
                <a:spcPts val="900"/>
              </a:spcBef>
            </a:pPr>
            <a:r>
              <a:rPr sz="6400" spc="-7" dirty="0">
                <a:solidFill>
                  <a:srgbClr val="A371F6"/>
                </a:solidFill>
                <a:latin typeface="Arial MT"/>
                <a:cs typeface="Arial MT"/>
              </a:rPr>
              <a:t>88%</a:t>
            </a:r>
            <a:endParaRPr sz="6400" dirty="0">
              <a:latin typeface="Arial MT"/>
              <a:cs typeface="Arial MT"/>
            </a:endParaRPr>
          </a:p>
          <a:p>
            <a:pPr algn="ctr">
              <a:spcBef>
                <a:spcPts val="193"/>
              </a:spcBef>
            </a:pPr>
            <a:r>
              <a:rPr sz="1600" dirty="0">
                <a:solidFill>
                  <a:srgbClr val="8A949D"/>
                </a:solidFill>
                <a:latin typeface="Arial MT"/>
                <a:cs typeface="Arial MT"/>
              </a:rPr>
              <a:t>…have</a:t>
            </a:r>
            <a:r>
              <a:rPr sz="1600" spc="-73" dirty="0">
                <a:solidFill>
                  <a:srgbClr val="8A949D"/>
                </a:solidFill>
                <a:latin typeface="Arial MT"/>
                <a:cs typeface="Arial MT"/>
              </a:rPr>
              <a:t> </a:t>
            </a:r>
            <a:r>
              <a:rPr sz="1600" spc="-7" dirty="0">
                <a:solidFill>
                  <a:srgbClr val="8A949D"/>
                </a:solidFill>
                <a:latin typeface="Arial MT"/>
                <a:cs typeface="Arial MT"/>
              </a:rPr>
              <a:t>faster</a:t>
            </a:r>
            <a:r>
              <a:rPr sz="1600" spc="-67" dirty="0">
                <a:solidFill>
                  <a:srgbClr val="8A949D"/>
                </a:solidFill>
                <a:latin typeface="Arial MT"/>
                <a:cs typeface="Arial MT"/>
              </a:rPr>
              <a:t> </a:t>
            </a:r>
            <a:r>
              <a:rPr sz="1600" dirty="0">
                <a:solidFill>
                  <a:srgbClr val="8A949D"/>
                </a:solidFill>
                <a:latin typeface="Arial MT"/>
                <a:cs typeface="Arial MT"/>
              </a:rPr>
              <a:t>completion</a:t>
            </a:r>
            <a:endParaRPr sz="1600" dirty="0">
              <a:latin typeface="Arial MT"/>
              <a:cs typeface="Arial MT"/>
            </a:endParaRPr>
          </a:p>
        </p:txBody>
      </p:sp>
      <p:sp>
        <p:nvSpPr>
          <p:cNvPr id="5" name="object 5"/>
          <p:cNvSpPr txBox="1"/>
          <p:nvPr/>
        </p:nvSpPr>
        <p:spPr>
          <a:xfrm>
            <a:off x="4951578" y="1999961"/>
            <a:ext cx="2286847" cy="1618392"/>
          </a:xfrm>
          <a:prstGeom prst="rect">
            <a:avLst/>
          </a:prstGeom>
        </p:spPr>
        <p:txBody>
          <a:bodyPr vert="horz" wrap="square" lIns="0" tIns="114300" rIns="0" bIns="0" rtlCol="0">
            <a:spAutoFit/>
          </a:bodyPr>
          <a:lstStyle/>
          <a:p>
            <a:pPr marL="1693" algn="ctr">
              <a:spcBef>
                <a:spcPts val="900"/>
              </a:spcBef>
            </a:pPr>
            <a:r>
              <a:rPr sz="6400" spc="-7" dirty="0">
                <a:solidFill>
                  <a:srgbClr val="A371F6"/>
                </a:solidFill>
                <a:latin typeface="Arial MT"/>
                <a:cs typeface="Arial MT"/>
              </a:rPr>
              <a:t>87%</a:t>
            </a:r>
            <a:endParaRPr sz="6400" dirty="0">
              <a:latin typeface="Arial MT"/>
              <a:cs typeface="Arial MT"/>
            </a:endParaRPr>
          </a:p>
          <a:p>
            <a:pPr marL="16933" marR="6773" algn="ctr">
              <a:spcBef>
                <a:spcPts val="193"/>
              </a:spcBef>
            </a:pPr>
            <a:r>
              <a:rPr sz="1600" dirty="0">
                <a:solidFill>
                  <a:srgbClr val="8A949D"/>
                </a:solidFill>
                <a:latin typeface="Arial MT"/>
                <a:cs typeface="Arial MT"/>
              </a:rPr>
              <a:t>…exert</a:t>
            </a:r>
            <a:r>
              <a:rPr sz="1600" spc="-47" dirty="0">
                <a:solidFill>
                  <a:srgbClr val="8A949D"/>
                </a:solidFill>
                <a:latin typeface="Arial MT"/>
                <a:cs typeface="Arial MT"/>
              </a:rPr>
              <a:t> </a:t>
            </a:r>
            <a:r>
              <a:rPr sz="1600" spc="-7" dirty="0">
                <a:solidFill>
                  <a:srgbClr val="8A949D"/>
                </a:solidFill>
                <a:latin typeface="Arial MT"/>
                <a:cs typeface="Arial MT"/>
              </a:rPr>
              <a:t>less</a:t>
            </a:r>
            <a:r>
              <a:rPr sz="1600" spc="-40" dirty="0">
                <a:solidFill>
                  <a:srgbClr val="8A949D"/>
                </a:solidFill>
                <a:latin typeface="Arial MT"/>
                <a:cs typeface="Arial MT"/>
              </a:rPr>
              <a:t> </a:t>
            </a:r>
            <a:r>
              <a:rPr sz="1600" dirty="0">
                <a:solidFill>
                  <a:srgbClr val="8A949D"/>
                </a:solidFill>
                <a:latin typeface="Arial MT"/>
                <a:cs typeface="Arial MT"/>
              </a:rPr>
              <a:t>mental</a:t>
            </a:r>
            <a:r>
              <a:rPr sz="1600" spc="-47" dirty="0">
                <a:solidFill>
                  <a:srgbClr val="8A949D"/>
                </a:solidFill>
                <a:latin typeface="Arial MT"/>
                <a:cs typeface="Arial MT"/>
              </a:rPr>
              <a:t> </a:t>
            </a:r>
            <a:r>
              <a:rPr sz="1600" spc="-13" dirty="0">
                <a:solidFill>
                  <a:srgbClr val="8A949D"/>
                </a:solidFill>
                <a:latin typeface="Arial MT"/>
                <a:cs typeface="Arial MT"/>
              </a:rPr>
              <a:t>effort </a:t>
            </a:r>
            <a:r>
              <a:rPr sz="1600" spc="-420" dirty="0">
                <a:solidFill>
                  <a:srgbClr val="8A949D"/>
                </a:solidFill>
                <a:latin typeface="Arial MT"/>
                <a:cs typeface="Arial MT"/>
              </a:rPr>
              <a:t> </a:t>
            </a:r>
            <a:r>
              <a:rPr sz="1600" spc="-7" dirty="0">
                <a:solidFill>
                  <a:srgbClr val="8A949D"/>
                </a:solidFill>
                <a:latin typeface="Arial MT"/>
                <a:cs typeface="Arial MT"/>
              </a:rPr>
              <a:t>on</a:t>
            </a:r>
            <a:r>
              <a:rPr sz="1600" spc="-20" dirty="0">
                <a:solidFill>
                  <a:srgbClr val="8A949D"/>
                </a:solidFill>
                <a:latin typeface="Arial MT"/>
                <a:cs typeface="Arial MT"/>
              </a:rPr>
              <a:t> </a:t>
            </a:r>
            <a:r>
              <a:rPr sz="1600" dirty="0">
                <a:solidFill>
                  <a:srgbClr val="8A949D"/>
                </a:solidFill>
                <a:latin typeface="Arial MT"/>
                <a:cs typeface="Arial MT"/>
              </a:rPr>
              <a:t>repetitive</a:t>
            </a:r>
            <a:r>
              <a:rPr sz="1600" spc="-13" dirty="0">
                <a:solidFill>
                  <a:srgbClr val="8A949D"/>
                </a:solidFill>
                <a:latin typeface="Arial MT"/>
                <a:cs typeface="Arial MT"/>
              </a:rPr>
              <a:t> </a:t>
            </a:r>
            <a:r>
              <a:rPr sz="1600" spc="-7" dirty="0">
                <a:solidFill>
                  <a:srgbClr val="8A949D"/>
                </a:solidFill>
                <a:latin typeface="Arial MT"/>
                <a:cs typeface="Arial MT"/>
              </a:rPr>
              <a:t>tasks</a:t>
            </a:r>
            <a:endParaRPr sz="1600" dirty="0">
              <a:latin typeface="Arial MT"/>
              <a:cs typeface="Arial MT"/>
            </a:endParaRPr>
          </a:p>
        </p:txBody>
      </p:sp>
      <p:sp>
        <p:nvSpPr>
          <p:cNvPr id="6" name="object 6"/>
          <p:cNvSpPr txBox="1"/>
          <p:nvPr/>
        </p:nvSpPr>
        <p:spPr>
          <a:xfrm>
            <a:off x="8534605" y="1999960"/>
            <a:ext cx="1660313" cy="1618392"/>
          </a:xfrm>
          <a:prstGeom prst="rect">
            <a:avLst/>
          </a:prstGeom>
        </p:spPr>
        <p:txBody>
          <a:bodyPr vert="horz" wrap="square" lIns="0" tIns="114300" rIns="0" bIns="0" rtlCol="0">
            <a:spAutoFit/>
          </a:bodyPr>
          <a:lstStyle/>
          <a:p>
            <a:pPr algn="ctr">
              <a:spcBef>
                <a:spcPts val="900"/>
              </a:spcBef>
            </a:pPr>
            <a:r>
              <a:rPr sz="6400" spc="-7" dirty="0">
                <a:solidFill>
                  <a:srgbClr val="A371F6"/>
                </a:solidFill>
                <a:latin typeface="Arial MT"/>
                <a:cs typeface="Arial MT"/>
              </a:rPr>
              <a:t>77%</a:t>
            </a:r>
            <a:endParaRPr sz="6400" dirty="0">
              <a:latin typeface="Arial MT"/>
              <a:cs typeface="Arial MT"/>
            </a:endParaRPr>
          </a:p>
          <a:p>
            <a:pPr marL="22013" marR="13546" algn="ctr">
              <a:spcBef>
                <a:spcPts val="193"/>
              </a:spcBef>
            </a:pPr>
            <a:r>
              <a:rPr sz="1600" dirty="0">
                <a:solidFill>
                  <a:srgbClr val="8A949D"/>
                </a:solidFill>
                <a:latin typeface="Arial MT"/>
                <a:cs typeface="Arial MT"/>
              </a:rPr>
              <a:t>…spend</a:t>
            </a:r>
            <a:r>
              <a:rPr sz="1600" spc="-67" dirty="0">
                <a:solidFill>
                  <a:srgbClr val="8A949D"/>
                </a:solidFill>
                <a:latin typeface="Arial MT"/>
                <a:cs typeface="Arial MT"/>
              </a:rPr>
              <a:t> </a:t>
            </a:r>
            <a:r>
              <a:rPr sz="1600" spc="-7" dirty="0">
                <a:solidFill>
                  <a:srgbClr val="8A949D"/>
                </a:solidFill>
                <a:latin typeface="Arial MT"/>
                <a:cs typeface="Arial MT"/>
              </a:rPr>
              <a:t>less</a:t>
            </a:r>
            <a:r>
              <a:rPr sz="1600" spc="-67" dirty="0">
                <a:solidFill>
                  <a:srgbClr val="8A949D"/>
                </a:solidFill>
                <a:latin typeface="Arial MT"/>
                <a:cs typeface="Arial MT"/>
              </a:rPr>
              <a:t> </a:t>
            </a:r>
            <a:r>
              <a:rPr sz="1600" spc="-7" dirty="0">
                <a:solidFill>
                  <a:srgbClr val="8A949D"/>
                </a:solidFill>
                <a:latin typeface="Arial MT"/>
                <a:cs typeface="Arial MT"/>
              </a:rPr>
              <a:t>time </a:t>
            </a:r>
            <a:r>
              <a:rPr sz="1600" spc="-427" dirty="0">
                <a:solidFill>
                  <a:srgbClr val="8A949D"/>
                </a:solidFill>
                <a:latin typeface="Arial MT"/>
                <a:cs typeface="Arial MT"/>
              </a:rPr>
              <a:t> </a:t>
            </a:r>
            <a:r>
              <a:rPr sz="1600" dirty="0">
                <a:solidFill>
                  <a:srgbClr val="8A949D"/>
                </a:solidFill>
                <a:latin typeface="Arial MT"/>
                <a:cs typeface="Arial MT"/>
              </a:rPr>
              <a:t>searching</a:t>
            </a:r>
            <a:endParaRPr sz="1600" dirty="0">
              <a:latin typeface="Arial MT"/>
              <a:cs typeface="Arial MT"/>
            </a:endParaRPr>
          </a:p>
        </p:txBody>
      </p:sp>
      <p:sp>
        <p:nvSpPr>
          <p:cNvPr id="7" name="object 7"/>
          <p:cNvSpPr txBox="1"/>
          <p:nvPr/>
        </p:nvSpPr>
        <p:spPr>
          <a:xfrm>
            <a:off x="1776785" y="4238677"/>
            <a:ext cx="2098040" cy="1372171"/>
          </a:xfrm>
          <a:prstGeom prst="rect">
            <a:avLst/>
          </a:prstGeom>
        </p:spPr>
        <p:txBody>
          <a:bodyPr vert="horz" wrap="square" lIns="0" tIns="114300" rIns="0" bIns="0" rtlCol="0">
            <a:spAutoFit/>
          </a:bodyPr>
          <a:lstStyle/>
          <a:p>
            <a:pPr marL="1693" algn="ctr">
              <a:spcBef>
                <a:spcPts val="900"/>
              </a:spcBef>
            </a:pPr>
            <a:r>
              <a:rPr sz="6400" spc="-7" dirty="0">
                <a:solidFill>
                  <a:srgbClr val="A371F6"/>
                </a:solidFill>
                <a:latin typeface="Arial MT"/>
                <a:cs typeface="Arial MT"/>
              </a:rPr>
              <a:t>73%</a:t>
            </a:r>
            <a:endParaRPr sz="6400" dirty="0">
              <a:latin typeface="Arial MT"/>
              <a:cs typeface="Arial MT"/>
            </a:endParaRPr>
          </a:p>
          <a:p>
            <a:pPr algn="ctr">
              <a:spcBef>
                <a:spcPts val="193"/>
              </a:spcBef>
            </a:pPr>
            <a:r>
              <a:rPr sz="1600" dirty="0">
                <a:solidFill>
                  <a:srgbClr val="8A949D"/>
                </a:solidFill>
                <a:latin typeface="Arial MT"/>
                <a:cs typeface="Arial MT"/>
              </a:rPr>
              <a:t>…stay</a:t>
            </a:r>
            <a:r>
              <a:rPr sz="1600" spc="-40" dirty="0">
                <a:solidFill>
                  <a:srgbClr val="8A949D"/>
                </a:solidFill>
                <a:latin typeface="Arial MT"/>
                <a:cs typeface="Arial MT"/>
              </a:rPr>
              <a:t> </a:t>
            </a:r>
            <a:r>
              <a:rPr sz="1600" dirty="0">
                <a:solidFill>
                  <a:srgbClr val="8A949D"/>
                </a:solidFill>
                <a:latin typeface="Arial MT"/>
                <a:cs typeface="Arial MT"/>
              </a:rPr>
              <a:t>more</a:t>
            </a:r>
            <a:r>
              <a:rPr sz="1600" spc="-33" dirty="0">
                <a:solidFill>
                  <a:srgbClr val="8A949D"/>
                </a:solidFill>
                <a:latin typeface="Arial MT"/>
                <a:cs typeface="Arial MT"/>
              </a:rPr>
              <a:t> </a:t>
            </a:r>
            <a:r>
              <a:rPr sz="1600" spc="-7" dirty="0">
                <a:solidFill>
                  <a:srgbClr val="8A949D"/>
                </a:solidFill>
                <a:latin typeface="Arial MT"/>
                <a:cs typeface="Arial MT"/>
              </a:rPr>
              <a:t>in</a:t>
            </a:r>
            <a:r>
              <a:rPr sz="1600" spc="-40" dirty="0">
                <a:solidFill>
                  <a:srgbClr val="8A949D"/>
                </a:solidFill>
                <a:latin typeface="Arial MT"/>
                <a:cs typeface="Arial MT"/>
              </a:rPr>
              <a:t> </a:t>
            </a:r>
            <a:r>
              <a:rPr sz="1600" spc="-7" dirty="0">
                <a:solidFill>
                  <a:srgbClr val="8A949D"/>
                </a:solidFill>
                <a:latin typeface="Arial MT"/>
                <a:cs typeface="Arial MT"/>
              </a:rPr>
              <a:t>the</a:t>
            </a:r>
            <a:r>
              <a:rPr sz="1600" spc="-33" dirty="0">
                <a:solidFill>
                  <a:srgbClr val="8A949D"/>
                </a:solidFill>
                <a:latin typeface="Arial MT"/>
                <a:cs typeface="Arial MT"/>
              </a:rPr>
              <a:t> </a:t>
            </a:r>
            <a:r>
              <a:rPr sz="1600" spc="-7" dirty="0">
                <a:solidFill>
                  <a:srgbClr val="8A949D"/>
                </a:solidFill>
                <a:latin typeface="Arial MT"/>
                <a:cs typeface="Arial MT"/>
              </a:rPr>
              <a:t>flow</a:t>
            </a:r>
            <a:endParaRPr sz="1600" dirty="0">
              <a:latin typeface="Arial MT"/>
              <a:cs typeface="Arial MT"/>
            </a:endParaRPr>
          </a:p>
        </p:txBody>
      </p:sp>
      <p:sp>
        <p:nvSpPr>
          <p:cNvPr id="8" name="object 8"/>
          <p:cNvSpPr txBox="1"/>
          <p:nvPr/>
        </p:nvSpPr>
        <p:spPr>
          <a:xfrm>
            <a:off x="5017508" y="4238676"/>
            <a:ext cx="2153920" cy="1618392"/>
          </a:xfrm>
          <a:prstGeom prst="rect">
            <a:avLst/>
          </a:prstGeom>
        </p:spPr>
        <p:txBody>
          <a:bodyPr vert="horz" wrap="square" lIns="0" tIns="114300" rIns="0" bIns="0" rtlCol="0">
            <a:spAutoFit/>
          </a:bodyPr>
          <a:lstStyle/>
          <a:p>
            <a:pPr marL="3387" algn="ctr">
              <a:spcBef>
                <a:spcPts val="900"/>
              </a:spcBef>
            </a:pPr>
            <a:r>
              <a:rPr sz="6400" spc="-7" dirty="0">
                <a:solidFill>
                  <a:srgbClr val="A371F6"/>
                </a:solidFill>
                <a:latin typeface="Arial MT"/>
                <a:cs typeface="Arial MT"/>
              </a:rPr>
              <a:t>60%</a:t>
            </a:r>
            <a:endParaRPr sz="6400" dirty="0">
              <a:latin typeface="Arial MT"/>
              <a:cs typeface="Arial MT"/>
            </a:endParaRPr>
          </a:p>
          <a:p>
            <a:pPr marL="16086" marR="6773" algn="ctr">
              <a:spcBef>
                <a:spcPts val="193"/>
              </a:spcBef>
            </a:pPr>
            <a:r>
              <a:rPr sz="1600" dirty="0">
                <a:solidFill>
                  <a:srgbClr val="8A949D"/>
                </a:solidFill>
                <a:latin typeface="Arial MT"/>
                <a:cs typeface="Arial MT"/>
              </a:rPr>
              <a:t>…are</a:t>
            </a:r>
            <a:r>
              <a:rPr sz="1600" spc="-47" dirty="0">
                <a:solidFill>
                  <a:srgbClr val="8A949D"/>
                </a:solidFill>
                <a:latin typeface="Arial MT"/>
                <a:cs typeface="Arial MT"/>
              </a:rPr>
              <a:t> </a:t>
            </a:r>
            <a:r>
              <a:rPr sz="1600" dirty="0">
                <a:solidFill>
                  <a:srgbClr val="8A949D"/>
                </a:solidFill>
                <a:latin typeface="Arial MT"/>
                <a:cs typeface="Arial MT"/>
              </a:rPr>
              <a:t>more</a:t>
            </a:r>
            <a:r>
              <a:rPr sz="1600" spc="-47" dirty="0">
                <a:solidFill>
                  <a:srgbClr val="8A949D"/>
                </a:solidFill>
                <a:latin typeface="Arial MT"/>
                <a:cs typeface="Arial MT"/>
              </a:rPr>
              <a:t> </a:t>
            </a:r>
            <a:r>
              <a:rPr sz="1600" spc="-7" dirty="0">
                <a:solidFill>
                  <a:srgbClr val="8A949D"/>
                </a:solidFill>
                <a:latin typeface="Arial MT"/>
                <a:cs typeface="Arial MT"/>
              </a:rPr>
              <a:t>fulfilled</a:t>
            </a:r>
            <a:r>
              <a:rPr sz="1600" spc="-47" dirty="0">
                <a:solidFill>
                  <a:srgbClr val="8A949D"/>
                </a:solidFill>
                <a:latin typeface="Arial MT"/>
                <a:cs typeface="Arial MT"/>
              </a:rPr>
              <a:t> </a:t>
            </a:r>
            <a:r>
              <a:rPr sz="1600" spc="-7" dirty="0">
                <a:solidFill>
                  <a:srgbClr val="8A949D"/>
                </a:solidFill>
                <a:latin typeface="Arial MT"/>
                <a:cs typeface="Arial MT"/>
              </a:rPr>
              <a:t>with </a:t>
            </a:r>
            <a:r>
              <a:rPr sz="1600" spc="-427" dirty="0">
                <a:solidFill>
                  <a:srgbClr val="8A949D"/>
                </a:solidFill>
                <a:latin typeface="Arial MT"/>
                <a:cs typeface="Arial MT"/>
              </a:rPr>
              <a:t> </a:t>
            </a:r>
            <a:r>
              <a:rPr sz="1600" spc="-7" dirty="0">
                <a:solidFill>
                  <a:srgbClr val="8A949D"/>
                </a:solidFill>
                <a:latin typeface="Arial MT"/>
                <a:cs typeface="Arial MT"/>
              </a:rPr>
              <a:t>[their]</a:t>
            </a:r>
            <a:r>
              <a:rPr sz="1600" spc="-13" dirty="0">
                <a:solidFill>
                  <a:srgbClr val="8A949D"/>
                </a:solidFill>
                <a:latin typeface="Arial MT"/>
                <a:cs typeface="Arial MT"/>
              </a:rPr>
              <a:t> </a:t>
            </a:r>
            <a:r>
              <a:rPr sz="1600" spc="-7" dirty="0">
                <a:solidFill>
                  <a:srgbClr val="8A949D"/>
                </a:solidFill>
                <a:latin typeface="Arial MT"/>
                <a:cs typeface="Arial MT"/>
              </a:rPr>
              <a:t>job</a:t>
            </a:r>
            <a:endParaRPr sz="1600" dirty="0">
              <a:latin typeface="Arial MT"/>
              <a:cs typeface="Arial MT"/>
            </a:endParaRPr>
          </a:p>
        </p:txBody>
      </p:sp>
      <p:sp>
        <p:nvSpPr>
          <p:cNvPr id="9" name="object 9"/>
          <p:cNvSpPr txBox="1"/>
          <p:nvPr/>
        </p:nvSpPr>
        <p:spPr>
          <a:xfrm>
            <a:off x="8433253" y="4238676"/>
            <a:ext cx="1860127" cy="1618392"/>
          </a:xfrm>
          <a:prstGeom prst="rect">
            <a:avLst/>
          </a:prstGeom>
        </p:spPr>
        <p:txBody>
          <a:bodyPr vert="horz" wrap="square" lIns="0" tIns="114300" rIns="0" bIns="0" rtlCol="0">
            <a:spAutoFit/>
          </a:bodyPr>
          <a:lstStyle/>
          <a:p>
            <a:pPr marL="3387" algn="ctr">
              <a:spcBef>
                <a:spcPts val="900"/>
              </a:spcBef>
            </a:pPr>
            <a:r>
              <a:rPr sz="6400" spc="-7" dirty="0">
                <a:solidFill>
                  <a:srgbClr val="A371F6"/>
                </a:solidFill>
                <a:latin typeface="Arial MT"/>
                <a:cs typeface="Arial MT"/>
              </a:rPr>
              <a:t>59%</a:t>
            </a:r>
            <a:endParaRPr sz="6400" dirty="0">
              <a:latin typeface="Arial MT"/>
              <a:cs typeface="Arial MT"/>
            </a:endParaRPr>
          </a:p>
          <a:p>
            <a:pPr marL="16086" marR="6773" algn="ctr">
              <a:spcBef>
                <a:spcPts val="193"/>
              </a:spcBef>
            </a:pPr>
            <a:r>
              <a:rPr sz="1600" dirty="0">
                <a:solidFill>
                  <a:srgbClr val="8A949D"/>
                </a:solidFill>
                <a:latin typeface="Arial MT"/>
                <a:cs typeface="Arial MT"/>
              </a:rPr>
              <a:t>…are</a:t>
            </a:r>
            <a:r>
              <a:rPr sz="1600" spc="-67" dirty="0">
                <a:solidFill>
                  <a:srgbClr val="8A949D"/>
                </a:solidFill>
                <a:latin typeface="Arial MT"/>
                <a:cs typeface="Arial MT"/>
              </a:rPr>
              <a:t> </a:t>
            </a:r>
            <a:r>
              <a:rPr sz="1600" spc="-7" dirty="0">
                <a:solidFill>
                  <a:srgbClr val="8A949D"/>
                </a:solidFill>
                <a:latin typeface="Arial MT"/>
                <a:cs typeface="Arial MT"/>
              </a:rPr>
              <a:t>less</a:t>
            </a:r>
            <a:r>
              <a:rPr sz="1600" spc="-67" dirty="0">
                <a:solidFill>
                  <a:srgbClr val="8A949D"/>
                </a:solidFill>
                <a:latin typeface="Arial MT"/>
                <a:cs typeface="Arial MT"/>
              </a:rPr>
              <a:t> </a:t>
            </a:r>
            <a:r>
              <a:rPr sz="1600" spc="-7" dirty="0">
                <a:solidFill>
                  <a:srgbClr val="8A949D"/>
                </a:solidFill>
                <a:latin typeface="Arial MT"/>
                <a:cs typeface="Arial MT"/>
              </a:rPr>
              <a:t>frustrated </a:t>
            </a:r>
            <a:r>
              <a:rPr sz="1600" spc="-420" dirty="0">
                <a:solidFill>
                  <a:srgbClr val="8A949D"/>
                </a:solidFill>
                <a:latin typeface="Arial MT"/>
                <a:cs typeface="Arial MT"/>
              </a:rPr>
              <a:t> </a:t>
            </a:r>
            <a:r>
              <a:rPr sz="1600" spc="-7" dirty="0">
                <a:solidFill>
                  <a:srgbClr val="8A949D"/>
                </a:solidFill>
                <a:latin typeface="Arial MT"/>
                <a:cs typeface="Arial MT"/>
              </a:rPr>
              <a:t>when</a:t>
            </a:r>
            <a:r>
              <a:rPr sz="1600" spc="-20" dirty="0">
                <a:solidFill>
                  <a:srgbClr val="8A949D"/>
                </a:solidFill>
                <a:latin typeface="Arial MT"/>
                <a:cs typeface="Arial MT"/>
              </a:rPr>
              <a:t> </a:t>
            </a:r>
            <a:r>
              <a:rPr sz="1600" dirty="0">
                <a:solidFill>
                  <a:srgbClr val="8A949D"/>
                </a:solidFill>
                <a:latin typeface="Arial MT"/>
                <a:cs typeface="Arial MT"/>
              </a:rPr>
              <a:t>coding</a:t>
            </a:r>
            <a:endParaRPr sz="1600" dirty="0">
              <a:latin typeface="Arial MT"/>
              <a:cs typeface="Arial MT"/>
            </a:endParaRPr>
          </a:p>
        </p:txBody>
      </p:sp>
      <p:sp>
        <p:nvSpPr>
          <p:cNvPr id="10" name="object 10"/>
          <p:cNvSpPr/>
          <p:nvPr/>
        </p:nvSpPr>
        <p:spPr>
          <a:xfrm>
            <a:off x="1124199" y="1921767"/>
            <a:ext cx="9944100" cy="4213860"/>
          </a:xfrm>
          <a:custGeom>
            <a:avLst/>
            <a:gdLst/>
            <a:ahLst/>
            <a:cxnLst/>
            <a:rect l="l" t="t" r="r" b="b"/>
            <a:pathLst>
              <a:path w="7458075" h="3160395">
                <a:moveTo>
                  <a:pt x="0" y="1579949"/>
                </a:moveTo>
                <a:lnTo>
                  <a:pt x="7457699" y="1579949"/>
                </a:lnTo>
              </a:path>
              <a:path w="7458075" h="3160395">
                <a:moveTo>
                  <a:pt x="2502980" y="0"/>
                </a:moveTo>
                <a:lnTo>
                  <a:pt x="2502980" y="3159899"/>
                </a:lnTo>
              </a:path>
              <a:path w="7458075" h="3160395">
                <a:moveTo>
                  <a:pt x="4954694" y="0"/>
                </a:moveTo>
                <a:lnTo>
                  <a:pt x="4954694" y="3159899"/>
                </a:lnTo>
              </a:path>
            </a:pathLst>
          </a:custGeom>
          <a:ln w="9524">
            <a:solidFill>
              <a:srgbClr val="666666"/>
            </a:solidFill>
          </a:ln>
        </p:spPr>
        <p:txBody>
          <a:bodyPr wrap="square" lIns="0" tIns="0" rIns="0" bIns="0" rtlCol="0"/>
          <a:lstStyle/>
          <a:p>
            <a:endParaRPr sz="2400"/>
          </a:p>
        </p:txBody>
      </p:sp>
      <p:sp>
        <p:nvSpPr>
          <p:cNvPr id="12" name="TextBox 11">
            <a:extLst>
              <a:ext uri="{FF2B5EF4-FFF2-40B4-BE49-F238E27FC236}">
                <a16:creationId xmlns:a16="http://schemas.microsoft.com/office/drawing/2014/main" id="{A1A8C3FB-F33E-408D-99A5-9CC7622AA0ED}"/>
              </a:ext>
            </a:extLst>
          </p:cNvPr>
          <p:cNvSpPr txBox="1"/>
          <p:nvPr/>
        </p:nvSpPr>
        <p:spPr>
          <a:xfrm>
            <a:off x="6269596" y="6249690"/>
            <a:ext cx="6187440" cy="646331"/>
          </a:xfrm>
          <a:prstGeom prst="rect">
            <a:avLst/>
          </a:prstGeom>
          <a:noFill/>
        </p:spPr>
        <p:txBody>
          <a:bodyPr wrap="square">
            <a:spAutoFit/>
          </a:bodyPr>
          <a:lstStyle/>
          <a:p>
            <a:r>
              <a:rPr lang="en-US" dirty="0">
                <a:solidFill>
                  <a:srgbClr val="8A8A8A"/>
                </a:solidFill>
              </a:rPr>
              <a:t>https://github.blog/2022-09-07-research-quantifying-github-copilots-impact-on-developer-productivity-and-happiness/</a:t>
            </a:r>
          </a:p>
        </p:txBody>
      </p:sp>
    </p:spTree>
    <p:extLst>
      <p:ext uri="{BB962C8B-B14F-4D97-AF65-F5344CB8AC3E}">
        <p14:creationId xmlns:p14="http://schemas.microsoft.com/office/powerpoint/2010/main" val="1271164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fill="hold"/>
                                        <p:tgtEl>
                                          <p:spTgt spid="9"/>
                                        </p:tgtEl>
                                        <p:attrNameLst>
                                          <p:attrName>ppt_w</p:attrName>
                                        </p:attrNameLst>
                                      </p:cBhvr>
                                      <p:tavLst>
                                        <p:tav tm="0">
                                          <p:val>
                                            <p:fltVal val="0"/>
                                          </p:val>
                                        </p:tav>
                                        <p:tav tm="100000">
                                          <p:val>
                                            <p:strVal val="#ppt_w"/>
                                          </p:val>
                                        </p:tav>
                                      </p:tavLst>
                                    </p:anim>
                                    <p:anim calcmode="lin" valueType="num">
                                      <p:cBhvr>
                                        <p:cTn id="43" dur="500" fill="hold"/>
                                        <p:tgtEl>
                                          <p:spTgt spid="9"/>
                                        </p:tgtEl>
                                        <p:attrNameLst>
                                          <p:attrName>ppt_h</p:attrName>
                                        </p:attrNameLst>
                                      </p:cBhvr>
                                      <p:tavLst>
                                        <p:tav tm="0">
                                          <p:val>
                                            <p:fltVal val="0"/>
                                          </p:val>
                                        </p:tav>
                                        <p:tav tm="100000">
                                          <p:val>
                                            <p:strVal val="#ppt_h"/>
                                          </p:val>
                                        </p:tav>
                                      </p:tavLst>
                                    </p:anim>
                                    <p:animEffect transition="in" filter="fade">
                                      <p:cBhvr>
                                        <p:cTn id="4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9819F6EA-D0E6-02AA-40B8-A0C4AB090B1D}"/>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5" name="TextBox 4">
            <a:extLst>
              <a:ext uri="{FF2B5EF4-FFF2-40B4-BE49-F238E27FC236}">
                <a16:creationId xmlns:a16="http://schemas.microsoft.com/office/drawing/2014/main" id="{19B6720E-41D9-0778-ACEC-89A50C04D443}"/>
              </a:ext>
            </a:extLst>
          </p:cNvPr>
          <p:cNvSpPr txBox="1"/>
          <p:nvPr/>
        </p:nvSpPr>
        <p:spPr>
          <a:xfrm>
            <a:off x="177800" y="2210984"/>
            <a:ext cx="11264900" cy="2677656"/>
          </a:xfrm>
          <a:prstGeom prst="rect">
            <a:avLst/>
          </a:prstGeom>
          <a:noFill/>
        </p:spPr>
        <p:txBody>
          <a:bodyPr wrap="square">
            <a:spAutoFit/>
          </a:bodyPr>
          <a:lstStyle/>
          <a:p>
            <a:pPr algn="just"/>
            <a:r>
              <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GitHub Copilot employs pattern recognition to </a:t>
            </a:r>
            <a:r>
              <a:rPr lang="en-IN" sz="2800" b="0" i="0" dirty="0" err="1">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analyze</a:t>
            </a:r>
            <a:r>
              <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 and understand the code being written, allowing it to offer relevant code suggestions and completions based on recognized coding patterns and structures. This helps developers write code more efficiently and in accordance with established practices.</a:t>
            </a:r>
            <a:endParaRPr lang="en-US"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endParaRPr>
          </a:p>
        </p:txBody>
      </p:sp>
      <p:pic>
        <p:nvPicPr>
          <p:cNvPr id="19" name="Picture 18">
            <a:extLst>
              <a:ext uri="{FF2B5EF4-FFF2-40B4-BE49-F238E27FC236}">
                <a16:creationId xmlns:a16="http://schemas.microsoft.com/office/drawing/2014/main" id="{E3D40FA0-436E-5FEF-C3B7-582F922CBB45}"/>
              </a:ext>
            </a:extLst>
          </p:cNvPr>
          <p:cNvPicPr>
            <a:picLocks noChangeAspect="1"/>
          </p:cNvPicPr>
          <p:nvPr/>
        </p:nvPicPr>
        <p:blipFill>
          <a:blip r:embed="rId5"/>
          <a:stretch>
            <a:fillRect/>
          </a:stretch>
        </p:blipFill>
        <p:spPr>
          <a:xfrm>
            <a:off x="2901419" y="333813"/>
            <a:ext cx="6389162" cy="1280271"/>
          </a:xfrm>
          <a:prstGeom prst="rect">
            <a:avLst/>
          </a:prstGeom>
        </p:spPr>
      </p:pic>
    </p:spTree>
    <p:extLst>
      <p:ext uri="{BB962C8B-B14F-4D97-AF65-F5344CB8AC3E}">
        <p14:creationId xmlns:p14="http://schemas.microsoft.com/office/powerpoint/2010/main" val="42135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1F7F5DD3-1C79-8686-336C-08887E4D94E6}"/>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5" name="TextBox 4">
            <a:extLst>
              <a:ext uri="{FF2B5EF4-FFF2-40B4-BE49-F238E27FC236}">
                <a16:creationId xmlns:a16="http://schemas.microsoft.com/office/drawing/2014/main" id="{5763E96C-1EAB-5485-26D0-788823623526}"/>
              </a:ext>
            </a:extLst>
          </p:cNvPr>
          <p:cNvSpPr txBox="1"/>
          <p:nvPr/>
        </p:nvSpPr>
        <p:spPr>
          <a:xfrm>
            <a:off x="3048000" y="0"/>
            <a:ext cx="6096000" cy="830997"/>
          </a:xfrm>
          <a:prstGeom prst="rect">
            <a:avLst/>
          </a:prstGeom>
          <a:noFill/>
        </p:spPr>
        <p:txBody>
          <a:bodyPr wrap="square">
            <a:spAutoFit/>
          </a:bodyPr>
          <a:lstStyle/>
          <a:p>
            <a:r>
              <a:rPr lang="en-US" sz="4800" spc="-10" dirty="0">
                <a:solidFill>
                  <a:srgbClr val="FDFFFD"/>
                </a:solidFill>
                <a:latin typeface="Arial Rounded MT Bold" panose="020F0704030504030204" pitchFamily="34" charset="0"/>
              </a:rPr>
              <a:t>Pattern</a:t>
            </a:r>
            <a:r>
              <a:rPr lang="en-US" sz="4800" spc="-100" dirty="0">
                <a:solidFill>
                  <a:srgbClr val="FDFFFD"/>
                </a:solidFill>
                <a:latin typeface="Arial Rounded MT Bold" panose="020F0704030504030204" pitchFamily="34" charset="0"/>
              </a:rPr>
              <a:t> </a:t>
            </a:r>
            <a:r>
              <a:rPr lang="en-US" sz="4800" spc="-5" dirty="0">
                <a:solidFill>
                  <a:srgbClr val="FDFFFD"/>
                </a:solidFill>
                <a:latin typeface="Arial Rounded MT Bold" panose="020F0704030504030204" pitchFamily="34" charset="0"/>
              </a:rPr>
              <a:t>recognition</a:t>
            </a:r>
            <a:endParaRPr lang="en-US" sz="4800" dirty="0">
              <a:latin typeface="Arial Rounded MT Bold" panose="020F0704030504030204" pitchFamily="34" charset="0"/>
            </a:endParaRPr>
          </a:p>
        </p:txBody>
      </p:sp>
      <p:grpSp>
        <p:nvGrpSpPr>
          <p:cNvPr id="8" name="object 3">
            <a:extLst>
              <a:ext uri="{FF2B5EF4-FFF2-40B4-BE49-F238E27FC236}">
                <a16:creationId xmlns:a16="http://schemas.microsoft.com/office/drawing/2014/main" id="{A106C43F-2F87-6ADC-69DD-DE7D34D96333}"/>
              </a:ext>
            </a:extLst>
          </p:cNvPr>
          <p:cNvGrpSpPr/>
          <p:nvPr/>
        </p:nvGrpSpPr>
        <p:grpSpPr>
          <a:xfrm>
            <a:off x="0" y="1460398"/>
            <a:ext cx="10953750" cy="4743450"/>
            <a:chOff x="319625" y="1301999"/>
            <a:chExt cx="8552815" cy="3218815"/>
          </a:xfrm>
        </p:grpSpPr>
        <p:pic>
          <p:nvPicPr>
            <p:cNvPr id="9" name="object 4">
              <a:extLst>
                <a:ext uri="{FF2B5EF4-FFF2-40B4-BE49-F238E27FC236}">
                  <a16:creationId xmlns:a16="http://schemas.microsoft.com/office/drawing/2014/main" id="{A1E3D735-609D-0586-5E80-5A6EFAF5D0E1}"/>
                </a:ext>
              </a:extLst>
            </p:cNvPr>
            <p:cNvPicPr/>
            <p:nvPr/>
          </p:nvPicPr>
          <p:blipFill>
            <a:blip r:embed="rId5" cstate="print"/>
            <a:stretch>
              <a:fillRect/>
            </a:stretch>
          </p:blipFill>
          <p:spPr>
            <a:xfrm>
              <a:off x="4131950" y="1482725"/>
              <a:ext cx="4740224" cy="2745774"/>
            </a:xfrm>
            <a:prstGeom prst="rect">
              <a:avLst/>
            </a:prstGeom>
          </p:spPr>
        </p:pic>
        <p:pic>
          <p:nvPicPr>
            <p:cNvPr id="10" name="object 5">
              <a:extLst>
                <a:ext uri="{FF2B5EF4-FFF2-40B4-BE49-F238E27FC236}">
                  <a16:creationId xmlns:a16="http://schemas.microsoft.com/office/drawing/2014/main" id="{E32CF77E-E8DF-CCAB-B861-D8AE27DA6989}"/>
                </a:ext>
              </a:extLst>
            </p:cNvPr>
            <p:cNvPicPr/>
            <p:nvPr/>
          </p:nvPicPr>
          <p:blipFill>
            <a:blip r:embed="rId6" cstate="print"/>
            <a:stretch>
              <a:fillRect/>
            </a:stretch>
          </p:blipFill>
          <p:spPr>
            <a:xfrm>
              <a:off x="319625" y="1301999"/>
              <a:ext cx="3516576" cy="3218749"/>
            </a:xfrm>
            <a:prstGeom prst="rect">
              <a:avLst/>
            </a:prstGeom>
          </p:spPr>
        </p:pic>
      </p:grpSp>
      <p:pic>
        <p:nvPicPr>
          <p:cNvPr id="1028" name="Picture 4" descr="8 things you didn't know you could do with GitHub Copilot - The GitHub Blog">
            <a:extLst>
              <a:ext uri="{FF2B5EF4-FFF2-40B4-BE49-F238E27FC236}">
                <a16:creationId xmlns:a16="http://schemas.microsoft.com/office/drawing/2014/main" id="{7460BA74-FC11-AB1B-6FF3-396C537C19A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2755" y="2907632"/>
            <a:ext cx="4298233" cy="286544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54232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3">
            <a:duotone>
              <a:prstClr val="black"/>
              <a:srgbClr val="26213F">
                <a:tint val="45000"/>
                <a:satMod val="400000"/>
              </a:srgb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DE4F5C70-9A1C-0E06-7539-11C94907A4BC}"/>
              </a:ext>
            </a:extLst>
          </p:cNvPr>
          <p:cNvPicPr>
            <a:picLocks noChangeAspect="1"/>
          </p:cNvPicPr>
          <p:nvPr/>
        </p:nvPicPr>
        <p:blipFill rotWithShape="1">
          <a:blip r:embed="rId5">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4" name="TextBox 3">
            <a:extLst>
              <a:ext uri="{FF2B5EF4-FFF2-40B4-BE49-F238E27FC236}">
                <a16:creationId xmlns:a16="http://schemas.microsoft.com/office/drawing/2014/main" id="{610E2C0D-76F0-AA37-D2AB-BA7032BE9793}"/>
              </a:ext>
            </a:extLst>
          </p:cNvPr>
          <p:cNvSpPr txBox="1"/>
          <p:nvPr/>
        </p:nvSpPr>
        <p:spPr>
          <a:xfrm>
            <a:off x="2843213" y="657225"/>
            <a:ext cx="6505575" cy="830997"/>
          </a:xfrm>
          <a:prstGeom prst="rect">
            <a:avLst/>
          </a:prstGeom>
          <a:noFill/>
        </p:spPr>
        <p:txBody>
          <a:bodyPr wrap="square" lIns="91440" tIns="45720" rIns="91440" bIns="45720" rtlCol="0" anchor="t">
            <a:spAutoFit/>
          </a:bodyPr>
          <a:lstStyle/>
          <a:p>
            <a:pPr algn="ctr"/>
            <a:r>
              <a:rPr lang="en-IN" sz="4800" dirty="0">
                <a:solidFill>
                  <a:srgbClr val="FFFFFF"/>
                </a:solidFill>
                <a:latin typeface="Arial Rounded MT Bold"/>
              </a:rPr>
              <a:t>Limitation</a:t>
            </a:r>
            <a:endParaRPr lang="en-US" dirty="0"/>
          </a:p>
        </p:txBody>
      </p:sp>
      <p:sp>
        <p:nvSpPr>
          <p:cNvPr id="6" name="TextBox 5">
            <a:extLst>
              <a:ext uri="{FF2B5EF4-FFF2-40B4-BE49-F238E27FC236}">
                <a16:creationId xmlns:a16="http://schemas.microsoft.com/office/drawing/2014/main" id="{0A98DCD6-BDBA-33CA-06DB-85C0FE427956}"/>
              </a:ext>
            </a:extLst>
          </p:cNvPr>
          <p:cNvSpPr txBox="1"/>
          <p:nvPr/>
        </p:nvSpPr>
        <p:spPr>
          <a:xfrm>
            <a:off x="101600" y="2235686"/>
            <a:ext cx="12090400" cy="4401205"/>
          </a:xfrm>
          <a:prstGeom prst="rect">
            <a:avLst/>
          </a:prstGeom>
          <a:noFill/>
        </p:spPr>
        <p:txBody>
          <a:bodyPr wrap="square">
            <a:spAutoFit/>
          </a:bodyPr>
          <a:lstStyle/>
          <a:p>
            <a:pPr algn="just" fontAlgn="auto">
              <a:buFont typeface="+mj-lt"/>
              <a:buAutoNum type="arabicPeriod"/>
            </a:pPr>
            <a:r>
              <a:rPr lang="en-IN" sz="2800" b="1"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Over-reliance</a:t>
            </a:r>
            <a:r>
              <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 There's a risk that developers might become overly reliant on Copilot, potentially stunting their organic coding skills.</a:t>
            </a:r>
          </a:p>
          <a:p>
            <a:pPr algn="just" fontAlgn="auto">
              <a:buFont typeface="+mj-lt"/>
              <a:buAutoNum type="arabicPeriod"/>
            </a:pPr>
            <a:endPar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endParaRPr>
          </a:p>
          <a:p>
            <a:pPr algn="just" fontAlgn="auto">
              <a:buFont typeface="+mj-lt"/>
              <a:buAutoNum type="arabicPeriod"/>
            </a:pPr>
            <a:r>
              <a:rPr lang="en-IN" sz="2800" b="1"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Sometimes, it's wrong</a:t>
            </a:r>
            <a:r>
              <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 While Copilot is impressive, it's not infallible. It can sometimes suggest incorrect or inefficient code.</a:t>
            </a:r>
          </a:p>
          <a:p>
            <a:pPr algn="just" fontAlgn="auto">
              <a:buFont typeface="+mj-lt"/>
              <a:buAutoNum type="arabicPeriod"/>
            </a:pPr>
            <a:endPar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endParaRPr>
          </a:p>
          <a:p>
            <a:pPr algn="just" fontAlgn="auto">
              <a:buFont typeface="+mj-lt"/>
              <a:buAutoNum type="arabicPeriod"/>
            </a:pPr>
            <a:r>
              <a:rPr lang="en-IN" sz="2800" b="1"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Licensing grey areas</a:t>
            </a:r>
            <a:r>
              <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 There have been concerns about Copilot suggesting code that might be copyrighted or not appropriately licensed.</a:t>
            </a:r>
          </a:p>
        </p:txBody>
      </p:sp>
    </p:spTree>
    <p:extLst>
      <p:ext uri="{BB962C8B-B14F-4D97-AF65-F5344CB8AC3E}">
        <p14:creationId xmlns:p14="http://schemas.microsoft.com/office/powerpoint/2010/main" val="18031455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545A52F2-697C-62D6-B45D-836B8C34A4AA}"/>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5" name="TextBox 4">
            <a:extLst>
              <a:ext uri="{FF2B5EF4-FFF2-40B4-BE49-F238E27FC236}">
                <a16:creationId xmlns:a16="http://schemas.microsoft.com/office/drawing/2014/main" id="{E5E336F5-B928-69B0-E05B-926FB181A109}"/>
              </a:ext>
            </a:extLst>
          </p:cNvPr>
          <p:cNvSpPr txBox="1"/>
          <p:nvPr/>
        </p:nvSpPr>
        <p:spPr>
          <a:xfrm>
            <a:off x="344170" y="1484769"/>
            <a:ext cx="11645900" cy="5262979"/>
          </a:xfrm>
          <a:prstGeom prst="rect">
            <a:avLst/>
          </a:prstGeom>
          <a:noFill/>
        </p:spPr>
        <p:txBody>
          <a:bodyPr wrap="square">
            <a:spAutoFit/>
          </a:bodyPr>
          <a:lstStyle/>
          <a:p>
            <a:pPr algn="just" fontAlgn="auto"/>
            <a:r>
              <a:rPr lang="en-IN" sz="2800" b="1"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4.Potential for Lazy Coding</a:t>
            </a:r>
            <a:r>
              <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 With auto-suggestions at hand, developers might opt for the first suggestion without considering if it's the best solution.</a:t>
            </a:r>
          </a:p>
          <a:p>
            <a:pPr algn="just" fontAlgn="auto"/>
            <a:endPar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endParaRPr>
          </a:p>
          <a:p>
            <a:pPr algn="just" fontAlgn="auto"/>
            <a:r>
              <a:rPr lang="en-IN" sz="2800" b="1"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5.</a:t>
            </a:r>
            <a:r>
              <a:rPr lang="en-IN" sz="2800" b="1"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Loss of Coding Nuisance</a:t>
            </a:r>
            <a:r>
              <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 Coding isn't just about getting the job done. The way someone codes, the style, and the nuances can get lost if you relies too much on automated suggestions.</a:t>
            </a:r>
          </a:p>
          <a:p>
            <a:pPr algn="just" fontAlgn="auto"/>
            <a:endPar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endParaRPr>
          </a:p>
          <a:p>
            <a:pPr algn="just" fontAlgn="auto"/>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6.</a:t>
            </a:r>
            <a:r>
              <a:rPr lang="en-IN" sz="2800" b="1"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Privacy Concerns</a:t>
            </a:r>
            <a:r>
              <a:rPr lang="en-IN" sz="2800" b="0" i="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 Some developers are worry about sharing their code with an AI, even if GitHub assures that the data is used responsibly.</a:t>
            </a:r>
          </a:p>
        </p:txBody>
      </p:sp>
      <p:sp>
        <p:nvSpPr>
          <p:cNvPr id="7" name="TextBox 6">
            <a:extLst>
              <a:ext uri="{FF2B5EF4-FFF2-40B4-BE49-F238E27FC236}">
                <a16:creationId xmlns:a16="http://schemas.microsoft.com/office/drawing/2014/main" id="{D0C6E13C-9B6D-1B9D-4187-353E0DCAF8CC}"/>
              </a:ext>
            </a:extLst>
          </p:cNvPr>
          <p:cNvSpPr txBox="1"/>
          <p:nvPr/>
        </p:nvSpPr>
        <p:spPr>
          <a:xfrm>
            <a:off x="2742565" y="553623"/>
            <a:ext cx="6096000" cy="830997"/>
          </a:xfrm>
          <a:prstGeom prst="rect">
            <a:avLst/>
          </a:prstGeom>
          <a:noFill/>
        </p:spPr>
        <p:txBody>
          <a:bodyPr wrap="square">
            <a:spAutoFit/>
          </a:bodyPr>
          <a:lstStyle/>
          <a:p>
            <a:pPr algn="ctr"/>
            <a:r>
              <a:rPr lang="en-IN" sz="4800" dirty="0">
                <a:solidFill>
                  <a:srgbClr val="FFFFFF"/>
                </a:solidFill>
                <a:latin typeface="Arial Rounded MT Bold" panose="020F0704030504030204" pitchFamily="34" charset="0"/>
              </a:rPr>
              <a:t>Limitation</a:t>
            </a:r>
            <a:endParaRPr lang="en-US" sz="4800" dirty="0">
              <a:solidFill>
                <a:srgbClr val="FFFFFF"/>
              </a:solidFill>
              <a:latin typeface="Arial Rounded MT Bold" panose="020F0704030504030204" pitchFamily="34" charset="0"/>
            </a:endParaRPr>
          </a:p>
        </p:txBody>
      </p:sp>
    </p:spTree>
    <p:extLst>
      <p:ext uri="{BB962C8B-B14F-4D97-AF65-F5344CB8AC3E}">
        <p14:creationId xmlns:p14="http://schemas.microsoft.com/office/powerpoint/2010/main" val="39868758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545A52F2-697C-62D6-B45D-836B8C34A4AA}"/>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7" name="TextBox 6">
            <a:extLst>
              <a:ext uri="{FF2B5EF4-FFF2-40B4-BE49-F238E27FC236}">
                <a16:creationId xmlns:a16="http://schemas.microsoft.com/office/drawing/2014/main" id="{CC036A0B-6701-8895-9E1B-53F6AC69221A}"/>
              </a:ext>
            </a:extLst>
          </p:cNvPr>
          <p:cNvSpPr txBox="1"/>
          <p:nvPr/>
        </p:nvSpPr>
        <p:spPr>
          <a:xfrm>
            <a:off x="-147145" y="2076216"/>
            <a:ext cx="6810703" cy="2123658"/>
          </a:xfrm>
          <a:prstGeom prst="rect">
            <a:avLst/>
          </a:prstGeom>
          <a:noFill/>
        </p:spPr>
        <p:txBody>
          <a:bodyPr wrap="square">
            <a:spAutoFit/>
          </a:bodyPr>
          <a:lstStyle/>
          <a:p>
            <a:pPr algn="ctr"/>
            <a:r>
              <a:rPr lang="en-IN" sz="6600" spc="-5" dirty="0">
                <a:solidFill>
                  <a:srgbClr val="FDFFFD"/>
                </a:solidFill>
                <a:latin typeface="Arial Rounded MT Bold" panose="020F0704030504030204" pitchFamily="34" charset="0"/>
              </a:rPr>
              <a:t>G</a:t>
            </a:r>
            <a:r>
              <a:rPr lang="en-US" sz="6600" spc="-5" dirty="0">
                <a:solidFill>
                  <a:srgbClr val="FDFFFD"/>
                </a:solidFill>
                <a:latin typeface="Arial Rounded MT Bold" panose="020F0704030504030204" pitchFamily="34" charset="0"/>
              </a:rPr>
              <a:t>et Power of GitHub Copilot</a:t>
            </a:r>
            <a:endParaRPr lang="en-US" sz="6600" dirty="0">
              <a:latin typeface="Arial Rounded MT Bold" panose="020F0704030504030204" pitchFamily="34" charset="0"/>
            </a:endParaRPr>
          </a:p>
        </p:txBody>
      </p:sp>
      <p:sp>
        <p:nvSpPr>
          <p:cNvPr id="4" name="TextBox 3">
            <a:extLst>
              <a:ext uri="{FF2B5EF4-FFF2-40B4-BE49-F238E27FC236}">
                <a16:creationId xmlns:a16="http://schemas.microsoft.com/office/drawing/2014/main" id="{865C49F0-272C-492A-4DAF-BACA6898F655}"/>
              </a:ext>
            </a:extLst>
          </p:cNvPr>
          <p:cNvSpPr txBox="1"/>
          <p:nvPr/>
        </p:nvSpPr>
        <p:spPr>
          <a:xfrm>
            <a:off x="8071944" y="3013501"/>
            <a:ext cx="3237186" cy="830997"/>
          </a:xfrm>
          <a:prstGeom prst="rect">
            <a:avLst/>
          </a:prstGeom>
          <a:noFill/>
        </p:spPr>
        <p:txBody>
          <a:bodyPr wrap="square" rtlCol="0">
            <a:spAutoFit/>
          </a:bodyPr>
          <a:lstStyle/>
          <a:p>
            <a:r>
              <a:rPr lang="en-IN" sz="2400" dirty="0">
                <a:solidFill>
                  <a:schemeClr val="bg1"/>
                </a:solidFill>
              </a:rPr>
              <a:t>Step1: Signup and </a:t>
            </a:r>
            <a:r>
              <a:rPr lang="en-IN" sz="2400" dirty="0" err="1">
                <a:solidFill>
                  <a:schemeClr val="bg1"/>
                </a:solidFill>
              </a:rPr>
              <a:t>Sigin</a:t>
            </a:r>
            <a:endParaRPr lang="en-IN" sz="2400" dirty="0">
              <a:solidFill>
                <a:schemeClr val="bg1"/>
              </a:solidFill>
            </a:endParaRPr>
          </a:p>
          <a:p>
            <a:r>
              <a:rPr lang="en-IN" sz="2400" dirty="0">
                <a:solidFill>
                  <a:schemeClr val="bg1"/>
                </a:solidFill>
              </a:rPr>
              <a:t>Step2: Installation</a:t>
            </a:r>
            <a:endParaRPr lang="en-US" sz="2400" dirty="0">
              <a:solidFill>
                <a:schemeClr val="bg1"/>
              </a:solidFill>
            </a:endParaRPr>
          </a:p>
        </p:txBody>
      </p:sp>
    </p:spTree>
    <p:extLst>
      <p:ext uri="{BB962C8B-B14F-4D97-AF65-F5344CB8AC3E}">
        <p14:creationId xmlns:p14="http://schemas.microsoft.com/office/powerpoint/2010/main" val="33317441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545A52F2-697C-62D6-B45D-836B8C34A4AA}"/>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7" name="TextBox 6">
            <a:extLst>
              <a:ext uri="{FF2B5EF4-FFF2-40B4-BE49-F238E27FC236}">
                <a16:creationId xmlns:a16="http://schemas.microsoft.com/office/drawing/2014/main" id="{CC036A0B-6701-8895-9E1B-53F6AC69221A}"/>
              </a:ext>
            </a:extLst>
          </p:cNvPr>
          <p:cNvSpPr txBox="1"/>
          <p:nvPr/>
        </p:nvSpPr>
        <p:spPr>
          <a:xfrm>
            <a:off x="0" y="2875002"/>
            <a:ext cx="6096000" cy="1107996"/>
          </a:xfrm>
          <a:prstGeom prst="rect">
            <a:avLst/>
          </a:prstGeom>
          <a:noFill/>
        </p:spPr>
        <p:txBody>
          <a:bodyPr wrap="square" lIns="91440" tIns="45720" rIns="91440" bIns="45720" anchor="t">
            <a:spAutoFit/>
          </a:bodyPr>
          <a:lstStyle/>
          <a:p>
            <a:pPr algn="ctr"/>
            <a:endParaRPr lang="en-US" sz="6600" spc="-5" dirty="0">
              <a:solidFill>
                <a:srgbClr val="FDFFFD"/>
              </a:solidFill>
              <a:latin typeface="Arial Rounded MT Bold" panose="020F0704030504030204" pitchFamily="34" charset="0"/>
            </a:endParaRPr>
          </a:p>
        </p:txBody>
      </p:sp>
      <p:pic>
        <p:nvPicPr>
          <p:cNvPr id="5" name="Picture 4">
            <a:extLst>
              <a:ext uri="{FF2B5EF4-FFF2-40B4-BE49-F238E27FC236}">
                <a16:creationId xmlns:a16="http://schemas.microsoft.com/office/drawing/2014/main" id="{5D3D9286-CAE2-817A-E7E9-12C7119D81B3}"/>
              </a:ext>
            </a:extLst>
          </p:cNvPr>
          <p:cNvPicPr>
            <a:picLocks noChangeAspect="1"/>
          </p:cNvPicPr>
          <p:nvPr/>
        </p:nvPicPr>
        <p:blipFill>
          <a:blip r:embed="rId5"/>
          <a:stretch>
            <a:fillRect/>
          </a:stretch>
        </p:blipFill>
        <p:spPr>
          <a:xfrm>
            <a:off x="0" y="1549128"/>
            <a:ext cx="8744399" cy="5283472"/>
          </a:xfrm>
          <a:prstGeom prst="rect">
            <a:avLst/>
          </a:prstGeom>
        </p:spPr>
      </p:pic>
      <p:sp>
        <p:nvSpPr>
          <p:cNvPr id="6" name="Rectangle 5">
            <a:extLst>
              <a:ext uri="{FF2B5EF4-FFF2-40B4-BE49-F238E27FC236}">
                <a16:creationId xmlns:a16="http://schemas.microsoft.com/office/drawing/2014/main" id="{B568E98C-E6FC-8D74-1660-E6A1C236E93F}"/>
              </a:ext>
            </a:extLst>
          </p:cNvPr>
          <p:cNvSpPr/>
          <p:nvPr/>
        </p:nvSpPr>
        <p:spPr>
          <a:xfrm>
            <a:off x="335547" y="192592"/>
            <a:ext cx="5235729" cy="923330"/>
          </a:xfrm>
          <a:prstGeom prst="rect">
            <a:avLst/>
          </a:prstGeom>
          <a:solidFill>
            <a:schemeClr val="bg1"/>
          </a:solidFill>
        </p:spPr>
        <p:txBody>
          <a:bodyPr wrap="none" lIns="91440" tIns="45720" rIns="91440" bIns="45720">
            <a:spAutoFit/>
          </a:bodyPr>
          <a:lstStyle/>
          <a:p>
            <a:pPr algn="ctr"/>
            <a:r>
              <a:rPr lang="en-IN" sz="5400" dirty="0">
                <a:ln w="0"/>
                <a:effectLst>
                  <a:outerShdw blurRad="38100" dist="19050" dir="2700000" algn="tl" rotWithShape="0">
                    <a:schemeClr val="dk1">
                      <a:alpha val="40000"/>
                    </a:schemeClr>
                  </a:outerShdw>
                </a:effectLst>
              </a:rPr>
              <a:t>S</a:t>
            </a:r>
            <a:r>
              <a:rPr lang="en-US" sz="5400" dirty="0" err="1">
                <a:ln w="0"/>
                <a:effectLst>
                  <a:outerShdw blurRad="38100" dist="19050" dir="2700000" algn="tl" rotWithShape="0">
                    <a:schemeClr val="dk1">
                      <a:alpha val="40000"/>
                    </a:schemeClr>
                  </a:outerShdw>
                </a:effectLst>
              </a:rPr>
              <a:t>ignUp</a:t>
            </a:r>
            <a:r>
              <a:rPr lang="en-US" sz="5400" dirty="0">
                <a:ln w="0"/>
                <a:effectLst>
                  <a:outerShdw blurRad="38100" dist="19050" dir="2700000" algn="tl" rotWithShape="0">
                    <a:schemeClr val="dk1">
                      <a:alpha val="40000"/>
                    </a:schemeClr>
                  </a:outerShdw>
                </a:effectLst>
              </a:rPr>
              <a:t> and </a:t>
            </a:r>
            <a:r>
              <a:rPr lang="en-US" sz="5400" dirty="0" err="1">
                <a:ln w="0"/>
                <a:effectLst>
                  <a:outerShdw blurRad="38100" dist="19050" dir="2700000" algn="tl" rotWithShape="0">
                    <a:schemeClr val="dk1">
                      <a:alpha val="40000"/>
                    </a:schemeClr>
                  </a:outerShdw>
                </a:effectLst>
              </a:rPr>
              <a:t>SignIn</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8" name="TextBox 7">
            <a:extLst>
              <a:ext uri="{FF2B5EF4-FFF2-40B4-BE49-F238E27FC236}">
                <a16:creationId xmlns:a16="http://schemas.microsoft.com/office/drawing/2014/main" id="{669A59C6-DBE7-6EAE-5EE9-B9CD66CB37A1}"/>
              </a:ext>
            </a:extLst>
          </p:cNvPr>
          <p:cNvSpPr txBox="1"/>
          <p:nvPr/>
        </p:nvSpPr>
        <p:spPr>
          <a:xfrm>
            <a:off x="430924" y="1519016"/>
            <a:ext cx="2052485" cy="369332"/>
          </a:xfrm>
          <a:prstGeom prst="rect">
            <a:avLst/>
          </a:prstGeom>
          <a:noFill/>
        </p:spPr>
        <p:txBody>
          <a:bodyPr wrap="none" rtlCol="0">
            <a:spAutoFit/>
          </a:bodyPr>
          <a:lstStyle/>
          <a:p>
            <a:r>
              <a:rPr lang="en-IN" b="1" dirty="0">
                <a:solidFill>
                  <a:schemeClr val="bg1"/>
                </a:solidFill>
              </a:rPr>
              <a:t>Using Paid Method </a:t>
            </a:r>
            <a:endParaRPr lang="en-US" b="1" dirty="0">
              <a:solidFill>
                <a:schemeClr val="bg1"/>
              </a:solidFill>
            </a:endParaRPr>
          </a:p>
        </p:txBody>
      </p:sp>
    </p:spTree>
    <p:extLst>
      <p:ext uri="{BB962C8B-B14F-4D97-AF65-F5344CB8AC3E}">
        <p14:creationId xmlns:p14="http://schemas.microsoft.com/office/powerpoint/2010/main" val="3520316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5D595C-9132-E552-CEC0-C2990F1D0A96}"/>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35000" contrast="17000"/>
                    </a14:imgEffect>
                  </a14:imgLayer>
                </a14:imgProps>
              </a:ext>
              <a:ext uri="{28A0092B-C50C-407E-A947-70E740481C1C}">
                <a14:useLocalDpi xmlns:a14="http://schemas.microsoft.com/office/drawing/2010/main" val="0"/>
              </a:ext>
            </a:extLst>
          </a:blip>
          <a:stretch>
            <a:fillRect/>
          </a:stretch>
        </p:blipFill>
        <p:spPr>
          <a:xfrm>
            <a:off x="0" y="-23"/>
            <a:ext cx="12192000" cy="6858000"/>
          </a:xfrm>
          <a:prstGeom prst="rect">
            <a:avLst/>
          </a:prstGeom>
        </p:spPr>
      </p:pic>
      <p:pic>
        <p:nvPicPr>
          <p:cNvPr id="5" name="Picture 4">
            <a:extLst>
              <a:ext uri="{FF2B5EF4-FFF2-40B4-BE49-F238E27FC236}">
                <a16:creationId xmlns:a16="http://schemas.microsoft.com/office/drawing/2014/main" id="{F945533F-D877-64E0-6AE5-1F59245314BE}"/>
              </a:ext>
              <a:ext uri="{C183D7F6-B498-43B3-948B-1728B52AA6E4}">
                <adec:decorative xmlns:adec="http://schemas.microsoft.com/office/drawing/2017/decorative" val="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99174" y="1696740"/>
            <a:ext cx="1193651" cy="1193651"/>
          </a:xfrm>
          <a:prstGeom prst="rect">
            <a:avLst/>
          </a:prstGeom>
          <a:effectLst>
            <a:glow rad="101600">
              <a:schemeClr val="bg1">
                <a:alpha val="60000"/>
              </a:schemeClr>
            </a:glow>
          </a:effectLst>
        </p:spPr>
      </p:pic>
      <p:sp>
        <p:nvSpPr>
          <p:cNvPr id="6" name="TextBox 5">
            <a:extLst>
              <a:ext uri="{FF2B5EF4-FFF2-40B4-BE49-F238E27FC236}">
                <a16:creationId xmlns:a16="http://schemas.microsoft.com/office/drawing/2014/main" id="{1EE466B4-C061-9C07-8911-DC5875FD7311}"/>
              </a:ext>
            </a:extLst>
          </p:cNvPr>
          <p:cNvSpPr txBox="1"/>
          <p:nvPr/>
        </p:nvSpPr>
        <p:spPr>
          <a:xfrm>
            <a:off x="3200400" y="2890391"/>
            <a:ext cx="5791200" cy="1077218"/>
          </a:xfrm>
          <a:prstGeom prst="rect">
            <a:avLst/>
          </a:prstGeom>
          <a:noFill/>
          <a:effectLst>
            <a:glow rad="1041400">
              <a:schemeClr val="accent3">
                <a:satMod val="175000"/>
                <a:alpha val="71000"/>
              </a:schemeClr>
            </a:glow>
          </a:effectLst>
        </p:spPr>
        <p:txBody>
          <a:bodyPr wrap="square" rtlCol="0" anchor="ctr">
            <a:spAutoFit/>
          </a:bodyPr>
          <a:lstStyle/>
          <a:p>
            <a:pPr algn="just"/>
            <a:r>
              <a:rPr lang="en-IN" sz="6400" dirty="0">
                <a:solidFill>
                  <a:schemeClr val="bg1"/>
                </a:solidFill>
                <a:latin typeface="Arial Rounded MT Bold" panose="020F0704030504030204" pitchFamily="34" charset="0"/>
              </a:rPr>
              <a:t>GitHub</a:t>
            </a:r>
            <a:r>
              <a:rPr lang="en-IN" sz="6000" dirty="0">
                <a:solidFill>
                  <a:schemeClr val="bg1"/>
                </a:solidFill>
                <a:latin typeface="Arial Rounded MT Bold" panose="020F0704030504030204" pitchFamily="34" charset="0"/>
              </a:rPr>
              <a:t> Copilot</a:t>
            </a:r>
            <a:endParaRPr lang="en-US" sz="6000" dirty="0">
              <a:solidFill>
                <a:schemeClr val="bg1"/>
              </a:solidFill>
              <a:latin typeface="Arial Rounded MT Bold" panose="020F0704030504030204" pitchFamily="34" charset="0"/>
            </a:endParaRPr>
          </a:p>
        </p:txBody>
      </p:sp>
      <p:grpSp>
        <p:nvGrpSpPr>
          <p:cNvPr id="2" name="object 10">
            <a:extLst>
              <a:ext uri="{FF2B5EF4-FFF2-40B4-BE49-F238E27FC236}">
                <a16:creationId xmlns:a16="http://schemas.microsoft.com/office/drawing/2014/main" id="{D4FD4D9F-E600-39E5-3525-F388B2C3526E}"/>
              </a:ext>
            </a:extLst>
          </p:cNvPr>
          <p:cNvGrpSpPr/>
          <p:nvPr/>
        </p:nvGrpSpPr>
        <p:grpSpPr>
          <a:xfrm>
            <a:off x="4500207" y="5962775"/>
            <a:ext cx="3358878" cy="561975"/>
            <a:chOff x="1495749" y="4186227"/>
            <a:chExt cx="3358878" cy="561975"/>
          </a:xfrm>
        </p:grpSpPr>
        <p:pic>
          <p:nvPicPr>
            <p:cNvPr id="4" name="object 11">
              <a:extLst>
                <a:ext uri="{FF2B5EF4-FFF2-40B4-BE49-F238E27FC236}">
                  <a16:creationId xmlns:a16="http://schemas.microsoft.com/office/drawing/2014/main" id="{60C64CE9-2354-E952-7902-62C7B654D3E0}"/>
                </a:ext>
              </a:extLst>
            </p:cNvPr>
            <p:cNvPicPr/>
            <p:nvPr/>
          </p:nvPicPr>
          <p:blipFill>
            <a:blip r:embed="rId6" cstate="print"/>
            <a:stretch>
              <a:fillRect/>
            </a:stretch>
          </p:blipFill>
          <p:spPr>
            <a:xfrm>
              <a:off x="1495749" y="4458347"/>
              <a:ext cx="2651759" cy="20879"/>
            </a:xfrm>
            <a:prstGeom prst="rect">
              <a:avLst/>
            </a:prstGeom>
          </p:spPr>
        </p:pic>
        <p:sp>
          <p:nvSpPr>
            <p:cNvPr id="8" name="object 13">
              <a:extLst>
                <a:ext uri="{FF2B5EF4-FFF2-40B4-BE49-F238E27FC236}">
                  <a16:creationId xmlns:a16="http://schemas.microsoft.com/office/drawing/2014/main" id="{8DCB15CD-5532-EB9F-69EC-852E51557D6C}"/>
                </a:ext>
              </a:extLst>
            </p:cNvPr>
            <p:cNvSpPr/>
            <p:nvPr/>
          </p:nvSpPr>
          <p:spPr>
            <a:xfrm>
              <a:off x="4292652" y="4186227"/>
              <a:ext cx="561975" cy="561975"/>
            </a:xfrm>
            <a:custGeom>
              <a:avLst/>
              <a:gdLst/>
              <a:ahLst/>
              <a:cxnLst/>
              <a:rect l="l" t="t" r="r" b="b"/>
              <a:pathLst>
                <a:path w="561975" h="561975">
                  <a:moveTo>
                    <a:pt x="0" y="280699"/>
                  </a:moveTo>
                  <a:lnTo>
                    <a:pt x="3673" y="235168"/>
                  </a:lnTo>
                  <a:lnTo>
                    <a:pt x="14310" y="191977"/>
                  </a:lnTo>
                  <a:lnTo>
                    <a:pt x="31331" y="151702"/>
                  </a:lnTo>
                  <a:lnTo>
                    <a:pt x="54158" y="114922"/>
                  </a:lnTo>
                  <a:lnTo>
                    <a:pt x="82215" y="82215"/>
                  </a:lnTo>
                  <a:lnTo>
                    <a:pt x="114922" y="54158"/>
                  </a:lnTo>
                  <a:lnTo>
                    <a:pt x="151702" y="31331"/>
                  </a:lnTo>
                  <a:lnTo>
                    <a:pt x="191977" y="14310"/>
                  </a:lnTo>
                  <a:lnTo>
                    <a:pt x="235168" y="3673"/>
                  </a:lnTo>
                  <a:lnTo>
                    <a:pt x="280699" y="0"/>
                  </a:lnTo>
                  <a:lnTo>
                    <a:pt x="335717" y="5443"/>
                  </a:lnTo>
                  <a:lnTo>
                    <a:pt x="388119" y="21366"/>
                  </a:lnTo>
                  <a:lnTo>
                    <a:pt x="436432" y="47160"/>
                  </a:lnTo>
                  <a:lnTo>
                    <a:pt x="479184" y="82214"/>
                  </a:lnTo>
                  <a:lnTo>
                    <a:pt x="514239" y="124967"/>
                  </a:lnTo>
                  <a:lnTo>
                    <a:pt x="540032" y="173280"/>
                  </a:lnTo>
                  <a:lnTo>
                    <a:pt x="555956" y="225682"/>
                  </a:lnTo>
                  <a:lnTo>
                    <a:pt x="561399" y="280699"/>
                  </a:lnTo>
                  <a:lnTo>
                    <a:pt x="557726" y="326230"/>
                  </a:lnTo>
                  <a:lnTo>
                    <a:pt x="547089" y="369422"/>
                  </a:lnTo>
                  <a:lnTo>
                    <a:pt x="530068" y="409697"/>
                  </a:lnTo>
                  <a:lnTo>
                    <a:pt x="507241" y="446477"/>
                  </a:lnTo>
                  <a:lnTo>
                    <a:pt x="479184" y="479184"/>
                  </a:lnTo>
                  <a:lnTo>
                    <a:pt x="446477" y="507241"/>
                  </a:lnTo>
                  <a:lnTo>
                    <a:pt x="409697" y="530068"/>
                  </a:lnTo>
                  <a:lnTo>
                    <a:pt x="369422" y="547089"/>
                  </a:lnTo>
                  <a:lnTo>
                    <a:pt x="326230" y="557726"/>
                  </a:lnTo>
                  <a:lnTo>
                    <a:pt x="280699" y="561399"/>
                  </a:lnTo>
                  <a:lnTo>
                    <a:pt x="235168" y="557726"/>
                  </a:lnTo>
                  <a:lnTo>
                    <a:pt x="191977" y="547089"/>
                  </a:lnTo>
                  <a:lnTo>
                    <a:pt x="151702" y="530068"/>
                  </a:lnTo>
                  <a:lnTo>
                    <a:pt x="114922" y="507241"/>
                  </a:lnTo>
                  <a:lnTo>
                    <a:pt x="82215" y="479184"/>
                  </a:lnTo>
                  <a:lnTo>
                    <a:pt x="54158" y="446477"/>
                  </a:lnTo>
                  <a:lnTo>
                    <a:pt x="31331" y="409697"/>
                  </a:lnTo>
                  <a:lnTo>
                    <a:pt x="14310" y="369422"/>
                  </a:lnTo>
                  <a:lnTo>
                    <a:pt x="3673" y="326230"/>
                  </a:lnTo>
                  <a:lnTo>
                    <a:pt x="0" y="280699"/>
                  </a:lnTo>
                  <a:close/>
                </a:path>
              </a:pathLst>
            </a:custGeom>
            <a:ln w="12699">
              <a:solidFill>
                <a:srgbClr val="7B51C8"/>
              </a:solidFill>
            </a:ln>
          </p:spPr>
          <p:txBody>
            <a:bodyPr wrap="square" lIns="0" tIns="0" rIns="0" bIns="0" rtlCol="0"/>
            <a:lstStyle/>
            <a:p>
              <a:endParaRPr/>
            </a:p>
          </p:txBody>
        </p:sp>
      </p:grpSp>
      <p:pic>
        <p:nvPicPr>
          <p:cNvPr id="9" name="Picture 8">
            <a:extLst>
              <a:ext uri="{FF2B5EF4-FFF2-40B4-BE49-F238E27FC236}">
                <a16:creationId xmlns:a16="http://schemas.microsoft.com/office/drawing/2014/main" id="{5CE45C43-9495-A553-D348-4611EC3BE11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97110" y="5979218"/>
            <a:ext cx="549502" cy="529087"/>
          </a:xfrm>
          <a:prstGeom prst="ellipse">
            <a:avLst/>
          </a:prstGeom>
        </p:spPr>
      </p:pic>
      <p:sp>
        <p:nvSpPr>
          <p:cNvPr id="10" name="TextBox 9">
            <a:extLst>
              <a:ext uri="{FF2B5EF4-FFF2-40B4-BE49-F238E27FC236}">
                <a16:creationId xmlns:a16="http://schemas.microsoft.com/office/drawing/2014/main" id="{007B510A-B473-1DE6-614D-FD4764B1A125}"/>
              </a:ext>
            </a:extLst>
          </p:cNvPr>
          <p:cNvSpPr txBox="1"/>
          <p:nvPr/>
        </p:nvSpPr>
        <p:spPr>
          <a:xfrm>
            <a:off x="8605520" y="3967609"/>
            <a:ext cx="2824480" cy="1569660"/>
          </a:xfrm>
          <a:prstGeom prst="rect">
            <a:avLst/>
          </a:prstGeom>
          <a:noFill/>
        </p:spPr>
        <p:txBody>
          <a:bodyPr wrap="square" rtlCol="0">
            <a:spAutoFit/>
          </a:bodyPr>
          <a:lstStyle/>
          <a:p>
            <a:r>
              <a:rPr lang="en-IN" sz="2400" dirty="0">
                <a:solidFill>
                  <a:schemeClr val="bg1"/>
                </a:solidFill>
              </a:rPr>
              <a:t>Presented By:</a:t>
            </a:r>
          </a:p>
          <a:p>
            <a:r>
              <a:rPr lang="en-IN" sz="2400" dirty="0">
                <a:solidFill>
                  <a:schemeClr val="bg1"/>
                </a:solidFill>
              </a:rPr>
              <a:t>Divyanshi Soni</a:t>
            </a:r>
          </a:p>
          <a:p>
            <a:r>
              <a:rPr lang="en-IN" sz="2400" dirty="0">
                <a:solidFill>
                  <a:schemeClr val="bg1"/>
                </a:solidFill>
              </a:rPr>
              <a:t>Ananya Agrawal</a:t>
            </a:r>
          </a:p>
          <a:p>
            <a:r>
              <a:rPr lang="en-IN" sz="2400" dirty="0">
                <a:solidFill>
                  <a:schemeClr val="bg1"/>
                </a:solidFill>
              </a:rPr>
              <a:t>Shiva Srivastava</a:t>
            </a:r>
            <a:endParaRPr lang="en-US" sz="2400" dirty="0">
              <a:solidFill>
                <a:schemeClr val="bg1"/>
              </a:solidFill>
            </a:endParaRPr>
          </a:p>
        </p:txBody>
      </p:sp>
    </p:spTree>
    <p:extLst>
      <p:ext uri="{BB962C8B-B14F-4D97-AF65-F5344CB8AC3E}">
        <p14:creationId xmlns:p14="http://schemas.microsoft.com/office/powerpoint/2010/main" val="443362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3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545A52F2-697C-62D6-B45D-836B8C34A4AA}"/>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7" name="TextBox 6">
            <a:extLst>
              <a:ext uri="{FF2B5EF4-FFF2-40B4-BE49-F238E27FC236}">
                <a16:creationId xmlns:a16="http://schemas.microsoft.com/office/drawing/2014/main" id="{CC036A0B-6701-8895-9E1B-53F6AC69221A}"/>
              </a:ext>
            </a:extLst>
          </p:cNvPr>
          <p:cNvSpPr txBox="1"/>
          <p:nvPr/>
        </p:nvSpPr>
        <p:spPr>
          <a:xfrm>
            <a:off x="0" y="2875002"/>
            <a:ext cx="6096000" cy="1107996"/>
          </a:xfrm>
          <a:prstGeom prst="rect">
            <a:avLst/>
          </a:prstGeom>
          <a:noFill/>
        </p:spPr>
        <p:txBody>
          <a:bodyPr wrap="square" lIns="91440" tIns="45720" rIns="91440" bIns="45720" anchor="t">
            <a:spAutoFit/>
          </a:bodyPr>
          <a:lstStyle/>
          <a:p>
            <a:pPr algn="ctr"/>
            <a:endParaRPr lang="en-US" sz="6600" spc="-5" dirty="0">
              <a:solidFill>
                <a:srgbClr val="FDFFFD"/>
              </a:solidFill>
              <a:latin typeface="Arial Rounded MT Bold" panose="020F0704030504030204" pitchFamily="34" charset="0"/>
            </a:endParaRPr>
          </a:p>
        </p:txBody>
      </p:sp>
      <p:pic>
        <p:nvPicPr>
          <p:cNvPr id="8" name="Picture 7">
            <a:extLst>
              <a:ext uri="{FF2B5EF4-FFF2-40B4-BE49-F238E27FC236}">
                <a16:creationId xmlns:a16="http://schemas.microsoft.com/office/drawing/2014/main" id="{01E813FB-377D-4650-F181-60A3AC7C75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7854" y="1286009"/>
            <a:ext cx="8320808" cy="3328323"/>
          </a:xfrm>
          <a:prstGeom prst="rect">
            <a:avLst/>
          </a:prstGeom>
        </p:spPr>
      </p:pic>
      <p:sp>
        <p:nvSpPr>
          <p:cNvPr id="9" name="TextBox 8">
            <a:extLst>
              <a:ext uri="{FF2B5EF4-FFF2-40B4-BE49-F238E27FC236}">
                <a16:creationId xmlns:a16="http://schemas.microsoft.com/office/drawing/2014/main" id="{346EF24B-16A5-8DD4-7D3F-36DA5B92CA73}"/>
              </a:ext>
            </a:extLst>
          </p:cNvPr>
          <p:cNvSpPr txBox="1"/>
          <p:nvPr/>
        </p:nvSpPr>
        <p:spPr>
          <a:xfrm>
            <a:off x="1912883" y="578069"/>
            <a:ext cx="2724464" cy="646331"/>
          </a:xfrm>
          <a:prstGeom prst="rect">
            <a:avLst/>
          </a:prstGeom>
          <a:noFill/>
        </p:spPr>
        <p:txBody>
          <a:bodyPr wrap="none" rtlCol="0">
            <a:spAutoFit/>
          </a:bodyPr>
          <a:lstStyle/>
          <a:p>
            <a:r>
              <a:rPr lang="en-IN" dirty="0">
                <a:solidFill>
                  <a:schemeClr val="bg1"/>
                </a:solidFill>
              </a:rPr>
              <a:t>Method 2:</a:t>
            </a:r>
          </a:p>
          <a:p>
            <a:r>
              <a:rPr lang="en-IN" dirty="0">
                <a:solidFill>
                  <a:schemeClr val="bg1"/>
                </a:solidFill>
              </a:rPr>
              <a:t>Using Benefit of Student ID</a:t>
            </a:r>
            <a:endParaRPr lang="en-US" dirty="0">
              <a:solidFill>
                <a:schemeClr val="bg1"/>
              </a:solidFill>
            </a:endParaRPr>
          </a:p>
        </p:txBody>
      </p:sp>
    </p:spTree>
    <p:extLst>
      <p:ext uri="{BB962C8B-B14F-4D97-AF65-F5344CB8AC3E}">
        <p14:creationId xmlns:p14="http://schemas.microsoft.com/office/powerpoint/2010/main" val="202220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A96CCE60-7A01-D511-9AD4-A36800DF2C2F}"/>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4" name="Picture 3">
            <a:extLst>
              <a:ext uri="{FF2B5EF4-FFF2-40B4-BE49-F238E27FC236}">
                <a16:creationId xmlns:a16="http://schemas.microsoft.com/office/drawing/2014/main" id="{F10DFF60-DC4F-5D05-3537-76351C835124}"/>
              </a:ext>
            </a:extLst>
          </p:cNvPr>
          <p:cNvPicPr>
            <a:picLocks noChangeAspect="1"/>
          </p:cNvPicPr>
          <p:nvPr/>
        </p:nvPicPr>
        <p:blipFill rotWithShape="1">
          <a:blip r:embed="rId5">
            <a:extLst>
              <a:ext uri="{28A0092B-C50C-407E-A947-70E740481C1C}">
                <a14:useLocalDpi xmlns:a14="http://schemas.microsoft.com/office/drawing/2010/main" val="0"/>
              </a:ext>
            </a:extLst>
          </a:blip>
          <a:srcRect l="1461" t="-25947" r="-1461" b="25947"/>
          <a:stretch/>
        </p:blipFill>
        <p:spPr>
          <a:xfrm>
            <a:off x="2401263" y="-1013460"/>
            <a:ext cx="2897525" cy="6858000"/>
          </a:xfrm>
          <a:prstGeom prst="rect">
            <a:avLst/>
          </a:prstGeom>
        </p:spPr>
      </p:pic>
    </p:spTree>
    <p:extLst>
      <p:ext uri="{BB962C8B-B14F-4D97-AF65-F5344CB8AC3E}">
        <p14:creationId xmlns:p14="http://schemas.microsoft.com/office/powerpoint/2010/main" val="7282786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9819F6EA-D0E6-02AA-40B8-A0C4AB090B1D}"/>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7" name="Picture 6">
            <a:extLst>
              <a:ext uri="{FF2B5EF4-FFF2-40B4-BE49-F238E27FC236}">
                <a16:creationId xmlns:a16="http://schemas.microsoft.com/office/drawing/2014/main" id="{38DDDCBB-6E4D-D37A-D0C4-F9B80AC599B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16614" y="1523999"/>
            <a:ext cx="5722119" cy="3375772"/>
          </a:xfrm>
          <a:prstGeom prst="rect">
            <a:avLst/>
          </a:prstGeom>
        </p:spPr>
      </p:pic>
    </p:spTree>
    <p:extLst>
      <p:ext uri="{BB962C8B-B14F-4D97-AF65-F5344CB8AC3E}">
        <p14:creationId xmlns:p14="http://schemas.microsoft.com/office/powerpoint/2010/main" val="28525145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39CF64D0-9C5C-4FA8-238D-51AE67658D68}"/>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4" name="Picture 3">
            <a:extLst>
              <a:ext uri="{FF2B5EF4-FFF2-40B4-BE49-F238E27FC236}">
                <a16:creationId xmlns:a16="http://schemas.microsoft.com/office/drawing/2014/main" id="{43BBC7E9-20AE-0D47-55BC-54ADCA4D20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89377" y="1193801"/>
            <a:ext cx="7735457" cy="4768184"/>
          </a:xfrm>
          <a:prstGeom prst="rect">
            <a:avLst/>
          </a:prstGeom>
        </p:spPr>
      </p:pic>
    </p:spTree>
    <p:extLst>
      <p:ext uri="{BB962C8B-B14F-4D97-AF65-F5344CB8AC3E}">
        <p14:creationId xmlns:p14="http://schemas.microsoft.com/office/powerpoint/2010/main" val="42435156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545A52F2-697C-62D6-B45D-836B8C34A4AA}"/>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7" name="TextBox 6">
            <a:extLst>
              <a:ext uri="{FF2B5EF4-FFF2-40B4-BE49-F238E27FC236}">
                <a16:creationId xmlns:a16="http://schemas.microsoft.com/office/drawing/2014/main" id="{CC036A0B-6701-8895-9E1B-53F6AC69221A}"/>
              </a:ext>
            </a:extLst>
          </p:cNvPr>
          <p:cNvSpPr txBox="1"/>
          <p:nvPr/>
        </p:nvSpPr>
        <p:spPr>
          <a:xfrm>
            <a:off x="0" y="2875002"/>
            <a:ext cx="6096000" cy="1107996"/>
          </a:xfrm>
          <a:prstGeom prst="rect">
            <a:avLst/>
          </a:prstGeom>
          <a:noFill/>
        </p:spPr>
        <p:txBody>
          <a:bodyPr wrap="square">
            <a:spAutoFit/>
          </a:bodyPr>
          <a:lstStyle/>
          <a:p>
            <a:pPr algn="ctr"/>
            <a:r>
              <a:rPr lang="en-US" sz="6600" spc="-5" dirty="0">
                <a:solidFill>
                  <a:srgbClr val="FDFFFD"/>
                </a:solidFill>
                <a:latin typeface="Arial Rounded MT Bold" panose="020F0704030504030204" pitchFamily="34" charset="0"/>
              </a:rPr>
              <a:t>Installation</a:t>
            </a:r>
            <a:endParaRPr lang="en-US" sz="6600" dirty="0">
              <a:latin typeface="Arial Rounded MT Bold" panose="020F0704030504030204" pitchFamily="34" charset="0"/>
            </a:endParaRPr>
          </a:p>
        </p:txBody>
      </p:sp>
    </p:spTree>
    <p:extLst>
      <p:ext uri="{BB962C8B-B14F-4D97-AF65-F5344CB8AC3E}">
        <p14:creationId xmlns:p14="http://schemas.microsoft.com/office/powerpoint/2010/main" val="2252396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545A52F2-697C-62D6-B45D-836B8C34A4AA}"/>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5" name="Picture 4">
            <a:extLst>
              <a:ext uri="{FF2B5EF4-FFF2-40B4-BE49-F238E27FC236}">
                <a16:creationId xmlns:a16="http://schemas.microsoft.com/office/drawing/2014/main" id="{BAB267B0-5553-5F9E-F23E-5CA6574AFE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7040" y="127385"/>
            <a:ext cx="2711204" cy="6305558"/>
          </a:xfrm>
          <a:prstGeom prst="rect">
            <a:avLst/>
          </a:prstGeom>
        </p:spPr>
      </p:pic>
      <p:pic>
        <p:nvPicPr>
          <p:cNvPr id="8" name="Picture 7">
            <a:extLst>
              <a:ext uri="{FF2B5EF4-FFF2-40B4-BE49-F238E27FC236}">
                <a16:creationId xmlns:a16="http://schemas.microsoft.com/office/drawing/2014/main" id="{DA359FA3-8950-1C92-B8D3-EAB69AACB15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05284" y="2226245"/>
            <a:ext cx="7800073" cy="2516742"/>
          </a:xfrm>
          <a:prstGeom prst="rect">
            <a:avLst/>
          </a:prstGeom>
        </p:spPr>
      </p:pic>
    </p:spTree>
    <p:extLst>
      <p:ext uri="{BB962C8B-B14F-4D97-AF65-F5344CB8AC3E}">
        <p14:creationId xmlns:p14="http://schemas.microsoft.com/office/powerpoint/2010/main" val="27229783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35874E6B-A60C-C588-5174-0ED69F98AAFC}"/>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25700"/>
            <a:ext cx="12192000" cy="4542609"/>
          </a:xfrm>
          <a:prstGeom prst="rect">
            <a:avLst/>
          </a:prstGeom>
        </p:spPr>
      </p:pic>
      <p:sp>
        <p:nvSpPr>
          <p:cNvPr id="4" name="TextBox 3">
            <a:extLst>
              <a:ext uri="{FF2B5EF4-FFF2-40B4-BE49-F238E27FC236}">
                <a16:creationId xmlns:a16="http://schemas.microsoft.com/office/drawing/2014/main" id="{6BD8EB07-4206-C4F8-FE6B-DD6E9250D531}"/>
              </a:ext>
            </a:extLst>
          </p:cNvPr>
          <p:cNvSpPr txBox="1"/>
          <p:nvPr/>
        </p:nvSpPr>
        <p:spPr>
          <a:xfrm>
            <a:off x="787400" y="304800"/>
            <a:ext cx="10033000" cy="1569660"/>
          </a:xfrm>
          <a:prstGeom prst="rect">
            <a:avLst/>
          </a:prstGeom>
          <a:noFill/>
        </p:spPr>
        <p:txBody>
          <a:bodyPr wrap="square" rtlCol="0">
            <a:spAutoFit/>
          </a:bodyPr>
          <a:lstStyle/>
          <a:p>
            <a:r>
              <a:rPr lang="en-IN" sz="4800" dirty="0">
                <a:solidFill>
                  <a:schemeClr val="bg1"/>
                </a:solidFill>
                <a:latin typeface="Arial Rounded MT Bold" panose="020F0704030504030204" pitchFamily="34" charset="0"/>
              </a:rPr>
              <a:t>Competitors? Alternatives for GitHub Copilot</a:t>
            </a:r>
            <a:endParaRPr lang="en-US" sz="4800" dirty="0">
              <a:solidFill>
                <a:schemeClr val="bg1"/>
              </a:solidFill>
              <a:latin typeface="Arial Rounded MT Bold" panose="020F0704030504030204" pitchFamily="34" charset="0"/>
            </a:endParaRPr>
          </a:p>
        </p:txBody>
      </p:sp>
      <p:sp>
        <p:nvSpPr>
          <p:cNvPr id="5" name="TextBox 4">
            <a:extLst>
              <a:ext uri="{FF2B5EF4-FFF2-40B4-BE49-F238E27FC236}">
                <a16:creationId xmlns:a16="http://schemas.microsoft.com/office/drawing/2014/main" id="{D93A460E-8CE7-0DA1-65B4-E8145A9C053B}"/>
              </a:ext>
            </a:extLst>
          </p:cNvPr>
          <p:cNvSpPr txBox="1"/>
          <p:nvPr/>
        </p:nvSpPr>
        <p:spPr>
          <a:xfrm>
            <a:off x="874622" y="2011028"/>
            <a:ext cx="4584700" cy="2246769"/>
          </a:xfrm>
          <a:prstGeom prst="rect">
            <a:avLst/>
          </a:prstGeom>
          <a:noFill/>
        </p:spPr>
        <p:txBody>
          <a:bodyPr wrap="square" rtlCol="0">
            <a:spAutoFit/>
          </a:bodyPr>
          <a:lstStyle/>
          <a:p>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Few Competitor of Copilot:</a:t>
            </a:r>
          </a:p>
          <a:p>
            <a:pPr marL="342900" indent="-342900">
              <a:buAutoNum type="arabicPeriod"/>
            </a:pPr>
            <a:r>
              <a:rPr lang="en-IN" sz="2800" dirty="0" err="1">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Tabnine</a:t>
            </a:r>
            <a:endPar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endParaRPr>
          </a:p>
          <a:p>
            <a:pPr marL="342900" indent="-342900">
              <a:buAutoNum type="arabicPeriod"/>
            </a:pPr>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 Code Whisperer</a:t>
            </a:r>
          </a:p>
          <a:p>
            <a:pPr marL="342900" indent="-342900">
              <a:buAutoNum type="arabicPeriod"/>
            </a:pPr>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 Captain Stack</a:t>
            </a:r>
            <a:endParaRPr lang="en-US"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0D0237C3-7D0A-992E-F95E-0E1E591AB5A8}"/>
              </a:ext>
            </a:extLst>
          </p:cNvPr>
          <p:cNvSpPr txBox="1"/>
          <p:nvPr/>
        </p:nvSpPr>
        <p:spPr>
          <a:xfrm>
            <a:off x="787400" y="5211127"/>
            <a:ext cx="7937500" cy="954107"/>
          </a:xfrm>
          <a:prstGeom prst="rect">
            <a:avLst/>
          </a:prstGeom>
          <a:noFill/>
        </p:spPr>
        <p:txBody>
          <a:bodyPr wrap="square" rtlCol="0">
            <a:spAutoFit/>
          </a:bodyPr>
          <a:lstStyle/>
          <a:p>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But We Only going to taking about Code Whisper…..</a:t>
            </a:r>
            <a:endParaRPr lang="en-US"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endParaRPr>
          </a:p>
        </p:txBody>
      </p:sp>
      <p:pic>
        <p:nvPicPr>
          <p:cNvPr id="1026" name="Picture 2" descr="Tabnine: AI Code Assistant for Faster Development">
            <a:extLst>
              <a:ext uri="{FF2B5EF4-FFF2-40B4-BE49-F238E27FC236}">
                <a16:creationId xmlns:a16="http://schemas.microsoft.com/office/drawing/2014/main" id="{6453E292-68AD-1617-8361-085782A63DD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6928" y="2179260"/>
            <a:ext cx="792000" cy="792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8CC0D3C-36B8-831D-D6F2-21A0E8293FBD}"/>
              </a:ext>
            </a:extLst>
          </p:cNvPr>
          <p:cNvPicPr>
            <a:picLocks noChangeAspect="1"/>
          </p:cNvPicPr>
          <p:nvPr/>
        </p:nvPicPr>
        <p:blipFill>
          <a:blip r:embed="rId6"/>
          <a:stretch>
            <a:fillRect/>
          </a:stretch>
        </p:blipFill>
        <p:spPr>
          <a:xfrm>
            <a:off x="5695448" y="3211357"/>
            <a:ext cx="801103" cy="792000"/>
          </a:xfrm>
          <a:prstGeom prst="rect">
            <a:avLst/>
          </a:prstGeom>
        </p:spPr>
      </p:pic>
      <p:pic>
        <p:nvPicPr>
          <p:cNvPr id="1034" name="Picture 10" descr="Captain Stack">
            <a:extLst>
              <a:ext uri="{FF2B5EF4-FFF2-40B4-BE49-F238E27FC236}">
                <a16:creationId xmlns:a16="http://schemas.microsoft.com/office/drawing/2014/main" id="{2B84BAC5-26DB-C548-CF70-4176DEA7372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97119" y="4183917"/>
            <a:ext cx="792000" cy="79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6816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6784257F-8C77-1D12-A961-408BE8E538E6}"/>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4" name="TextBox 3">
            <a:extLst>
              <a:ext uri="{FF2B5EF4-FFF2-40B4-BE49-F238E27FC236}">
                <a16:creationId xmlns:a16="http://schemas.microsoft.com/office/drawing/2014/main" id="{D869801D-5D42-ADB2-CD8D-E6BD36E3A64B}"/>
              </a:ext>
            </a:extLst>
          </p:cNvPr>
          <p:cNvSpPr txBox="1"/>
          <p:nvPr/>
        </p:nvSpPr>
        <p:spPr>
          <a:xfrm>
            <a:off x="1676400" y="609600"/>
            <a:ext cx="6705600" cy="830997"/>
          </a:xfrm>
          <a:prstGeom prst="rect">
            <a:avLst/>
          </a:prstGeom>
          <a:noFill/>
        </p:spPr>
        <p:txBody>
          <a:bodyPr wrap="square" rtlCol="0">
            <a:spAutoFit/>
          </a:bodyPr>
          <a:lstStyle/>
          <a:p>
            <a:r>
              <a:rPr lang="en-IN" sz="4800" dirty="0">
                <a:solidFill>
                  <a:schemeClr val="bg1"/>
                </a:solidFill>
                <a:latin typeface="Arial Rounded MT Bold" panose="020F0704030504030204" pitchFamily="34" charset="0"/>
              </a:rPr>
              <a:t>Code Whisperer:</a:t>
            </a:r>
            <a:endParaRPr lang="en-US" sz="4800" dirty="0">
              <a:solidFill>
                <a:schemeClr val="bg1"/>
              </a:solidFill>
              <a:latin typeface="Arial Rounded MT Bold" panose="020F0704030504030204" pitchFamily="34" charset="0"/>
            </a:endParaRPr>
          </a:p>
        </p:txBody>
      </p:sp>
      <p:sp>
        <p:nvSpPr>
          <p:cNvPr id="5" name="TextBox 4">
            <a:extLst>
              <a:ext uri="{FF2B5EF4-FFF2-40B4-BE49-F238E27FC236}">
                <a16:creationId xmlns:a16="http://schemas.microsoft.com/office/drawing/2014/main" id="{CCBE34AF-AA28-7014-B76F-48CC6B8092E3}"/>
              </a:ext>
            </a:extLst>
          </p:cNvPr>
          <p:cNvSpPr txBox="1"/>
          <p:nvPr/>
        </p:nvSpPr>
        <p:spPr>
          <a:xfrm>
            <a:off x="254000" y="1758097"/>
            <a:ext cx="10020300" cy="1815882"/>
          </a:xfrm>
          <a:prstGeom prst="rect">
            <a:avLst/>
          </a:prstGeom>
          <a:noFill/>
        </p:spPr>
        <p:txBody>
          <a:bodyPr wrap="square" rtlCol="0">
            <a:spAutoFit/>
          </a:bodyPr>
          <a:lstStyle/>
          <a:p>
            <a:pPr algn="just"/>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Why code Whisper is one of the best competitor?</a:t>
            </a:r>
          </a:p>
          <a:p>
            <a:pPr marL="342900" indent="-342900" algn="just">
              <a:buAutoNum type="arabicPeriod"/>
            </a:pPr>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It  is open source product of Amazon</a:t>
            </a:r>
          </a:p>
          <a:p>
            <a:pPr marL="342900" indent="-342900" algn="just">
              <a:buAutoNum type="arabicPeriod"/>
            </a:pPr>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Amazon Code Whisperer free for individual use, is now generally Available </a:t>
            </a:r>
            <a:endParaRPr lang="en-US"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10432B11-C7FD-19FB-238F-DEA62024380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22700" y="4141620"/>
            <a:ext cx="8102600" cy="2271849"/>
          </a:xfrm>
          <a:prstGeom prst="rect">
            <a:avLst/>
          </a:prstGeom>
        </p:spPr>
      </p:pic>
    </p:spTree>
    <p:extLst>
      <p:ext uri="{BB962C8B-B14F-4D97-AF65-F5344CB8AC3E}">
        <p14:creationId xmlns:p14="http://schemas.microsoft.com/office/powerpoint/2010/main" val="36536310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4">
            <a:duotone>
              <a:prstClr val="black"/>
              <a:srgbClr val="26213F">
                <a:tint val="45000"/>
                <a:satMod val="400000"/>
              </a:srgbClr>
            </a:duotone>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39CF64D0-9C5C-4FA8-238D-51AE67658D68}"/>
              </a:ext>
            </a:extLst>
          </p:cNvPr>
          <p:cNvPicPr>
            <a:picLocks noChangeAspect="1"/>
          </p:cNvPicPr>
          <p:nvPr/>
        </p:nvPicPr>
        <p:blipFill rotWithShape="1">
          <a:blip r:embed="rId6">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5" name="Picture 4">
            <a:extLst>
              <a:ext uri="{FF2B5EF4-FFF2-40B4-BE49-F238E27FC236}">
                <a16:creationId xmlns:a16="http://schemas.microsoft.com/office/drawing/2014/main" id="{201A680E-639E-5AA4-AB74-F2DD4E46ED0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1"/>
            <a:ext cx="12192000" cy="6854613"/>
          </a:xfrm>
          <a:prstGeom prst="rect">
            <a:avLst/>
          </a:prstGeom>
        </p:spPr>
      </p:pic>
      <p:pic>
        <p:nvPicPr>
          <p:cNvPr id="6" name="voice">
            <a:hlinkClick r:id="" action="ppaction://media"/>
            <a:extLst>
              <a:ext uri="{FF2B5EF4-FFF2-40B4-BE49-F238E27FC236}">
                <a16:creationId xmlns:a16="http://schemas.microsoft.com/office/drawing/2014/main" id="{5DE50F73-B89D-9357-35F8-099613D471CE}"/>
              </a:ext>
            </a:extLst>
          </p:cNvPr>
          <p:cNvPicPr>
            <a:picLocks noChangeAspect="1"/>
          </p:cNvPicPr>
          <p:nvPr>
            <a:audioFile r:link="rId1"/>
            <p:extLst>
              <p:ext uri="{DAA4B4D4-6D71-4841-9C94-3DE7FCFB9230}">
                <p14:media xmlns:p14="http://schemas.microsoft.com/office/powerpoint/2010/main" r:embed="rId2">
                  <p14:trim end="287724.3333"/>
                </p14:media>
              </p:ext>
            </p:extLst>
          </p:nvPr>
        </p:nvPicPr>
        <p:blipFill>
          <a:blip r:embed="rId8"/>
          <a:stretch>
            <a:fillRect/>
          </a:stretch>
        </p:blipFill>
        <p:spPr>
          <a:xfrm>
            <a:off x="12541250" y="5229225"/>
            <a:ext cx="406400" cy="406400"/>
          </a:xfrm>
          <a:prstGeom prst="rect">
            <a:avLst/>
          </a:prstGeom>
        </p:spPr>
      </p:pic>
    </p:spTree>
    <p:extLst>
      <p:ext uri="{BB962C8B-B14F-4D97-AF65-F5344CB8AC3E}">
        <p14:creationId xmlns:p14="http://schemas.microsoft.com/office/powerpoint/2010/main" val="1597415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9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A96CCE60-7A01-D511-9AD4-A36800DF2C2F}"/>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4" name="TextBox 3">
            <a:extLst>
              <a:ext uri="{FF2B5EF4-FFF2-40B4-BE49-F238E27FC236}">
                <a16:creationId xmlns:a16="http://schemas.microsoft.com/office/drawing/2014/main" id="{B095E568-ED07-D6EA-FAD0-78E1F922ECD9}"/>
              </a:ext>
            </a:extLst>
          </p:cNvPr>
          <p:cNvSpPr txBox="1"/>
          <p:nvPr/>
        </p:nvSpPr>
        <p:spPr>
          <a:xfrm>
            <a:off x="571500" y="431800"/>
            <a:ext cx="10375900" cy="1569660"/>
          </a:xfrm>
          <a:prstGeom prst="rect">
            <a:avLst/>
          </a:prstGeom>
          <a:noFill/>
        </p:spPr>
        <p:txBody>
          <a:bodyPr wrap="square" rtlCol="0">
            <a:spAutoFit/>
          </a:bodyPr>
          <a:lstStyle/>
          <a:p>
            <a:r>
              <a:rPr lang="en-IN" sz="4800" dirty="0">
                <a:solidFill>
                  <a:schemeClr val="bg1"/>
                </a:solidFill>
                <a:latin typeface="Arial Rounded MT Bold" panose="020F0704030504030204" pitchFamily="34" charset="0"/>
              </a:rPr>
              <a:t>AWS Code Whisperer VS GitHub Copilot</a:t>
            </a:r>
            <a:endParaRPr lang="en-US" sz="4800" dirty="0">
              <a:solidFill>
                <a:schemeClr val="bg1"/>
              </a:solidFill>
              <a:latin typeface="Arial Rounded MT Bold" panose="020F0704030504030204" pitchFamily="34" charset="0"/>
            </a:endParaRPr>
          </a:p>
        </p:txBody>
      </p:sp>
      <p:sp>
        <p:nvSpPr>
          <p:cNvPr id="5" name="TextBox 4">
            <a:extLst>
              <a:ext uri="{FF2B5EF4-FFF2-40B4-BE49-F238E27FC236}">
                <a16:creationId xmlns:a16="http://schemas.microsoft.com/office/drawing/2014/main" id="{D2E3CE9D-3C5B-3DD6-A109-FAAD8BAB6041}"/>
              </a:ext>
            </a:extLst>
          </p:cNvPr>
          <p:cNvSpPr txBox="1"/>
          <p:nvPr/>
        </p:nvSpPr>
        <p:spPr>
          <a:xfrm>
            <a:off x="463549" y="1917800"/>
            <a:ext cx="5295900" cy="3108543"/>
          </a:xfrm>
          <a:prstGeom prst="rect">
            <a:avLst/>
          </a:prstGeom>
          <a:noFill/>
        </p:spPr>
        <p:txBody>
          <a:bodyPr wrap="square" rtlCol="0">
            <a:spAutoFit/>
          </a:bodyPr>
          <a:lstStyle/>
          <a:p>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AWS Code Whisperer:</a:t>
            </a:r>
          </a:p>
          <a:p>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 Built on Amazon Web Services Utilizes AI-powered NLP algorithms Emphasizes Context Understanding Higher Accuracy &amp; Reliability </a:t>
            </a:r>
            <a:endParaRPr lang="en-US"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B63CA68B-89A6-03B9-2ADB-5F27831B580C}"/>
              </a:ext>
            </a:extLst>
          </p:cNvPr>
          <p:cNvSpPr txBox="1"/>
          <p:nvPr/>
        </p:nvSpPr>
        <p:spPr>
          <a:xfrm>
            <a:off x="6432553" y="1897521"/>
            <a:ext cx="4813300" cy="3539430"/>
          </a:xfrm>
          <a:prstGeom prst="rect">
            <a:avLst/>
          </a:prstGeom>
          <a:noFill/>
        </p:spPr>
        <p:txBody>
          <a:bodyPr wrap="square" rtlCol="0">
            <a:spAutoFit/>
          </a:bodyPr>
          <a:lstStyle/>
          <a:p>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GitHub Copilot:</a:t>
            </a:r>
          </a:p>
          <a:p>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Built on OpenAI’s GPT-3 language techniques versatile across Languages and frameworks occasional inaccuracy in code generation</a:t>
            </a:r>
            <a:endParaRPr lang="en-US"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8FA0537F-B590-1AB5-CF6E-98857851507B}"/>
              </a:ext>
            </a:extLst>
          </p:cNvPr>
          <p:cNvSpPr txBox="1"/>
          <p:nvPr/>
        </p:nvSpPr>
        <p:spPr>
          <a:xfrm>
            <a:off x="96520" y="5608866"/>
            <a:ext cx="6553200" cy="1077218"/>
          </a:xfrm>
          <a:prstGeom prst="rect">
            <a:avLst/>
          </a:prstGeom>
          <a:noFill/>
        </p:spPr>
        <p:txBody>
          <a:bodyPr wrap="square" rtlCol="0">
            <a:spAutoFit/>
          </a:bodyPr>
          <a:lstStyle/>
          <a:p>
            <a:r>
              <a:rPr lang="en-IN" sz="16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Key takeaways:</a:t>
            </a:r>
          </a:p>
          <a:p>
            <a:r>
              <a:rPr lang="en-IN" sz="16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Choose based on Development needs &amp; context AWS </a:t>
            </a:r>
            <a:r>
              <a:rPr lang="en-IN" sz="1600" dirty="0" err="1">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CodeWhishperer</a:t>
            </a:r>
            <a:r>
              <a:rPr lang="en-IN" sz="16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 AWS Cloud Optimization </a:t>
            </a:r>
          </a:p>
          <a:p>
            <a:r>
              <a:rPr lang="en-IN" sz="16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GitHub: General code Assistance</a:t>
            </a:r>
            <a:endParaRPr lang="en-US" sz="16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694188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04ADA1-8600-4C45-C9E3-F49FA72C255C}"/>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4" name="Picture 3">
            <a:extLst>
              <a:ext uri="{FF2B5EF4-FFF2-40B4-BE49-F238E27FC236}">
                <a16:creationId xmlns:a16="http://schemas.microsoft.com/office/drawing/2014/main" id="{39FF8BE4-A413-29A6-AD15-71BECE2FF53C}"/>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7" name="TextBox 6">
            <a:extLst>
              <a:ext uri="{FF2B5EF4-FFF2-40B4-BE49-F238E27FC236}">
                <a16:creationId xmlns:a16="http://schemas.microsoft.com/office/drawing/2014/main" id="{4667AC81-5A0F-74AB-941D-812CB54F83B1}"/>
              </a:ext>
            </a:extLst>
          </p:cNvPr>
          <p:cNvSpPr txBox="1"/>
          <p:nvPr/>
        </p:nvSpPr>
        <p:spPr>
          <a:xfrm>
            <a:off x="0" y="2367171"/>
            <a:ext cx="4389120" cy="2123658"/>
          </a:xfrm>
          <a:prstGeom prst="rect">
            <a:avLst/>
          </a:prstGeom>
          <a:noFill/>
        </p:spPr>
        <p:txBody>
          <a:bodyPr wrap="square" rtlCol="0" anchor="ctr">
            <a:spAutoFit/>
          </a:bodyPr>
          <a:lstStyle/>
          <a:p>
            <a:r>
              <a:rPr lang="en-IN" sz="6600" dirty="0">
                <a:solidFill>
                  <a:schemeClr val="bg1"/>
                </a:solidFill>
                <a:latin typeface="Arial Rounded MT Bold" panose="020F0704030504030204" pitchFamily="34" charset="0"/>
              </a:rPr>
              <a:t>What is Copilot?</a:t>
            </a:r>
            <a:endParaRPr lang="en-US" sz="6600" dirty="0">
              <a:solidFill>
                <a:schemeClr val="bg1"/>
              </a:solidFill>
              <a:latin typeface="Arial Rounded MT Bold" panose="020F0704030504030204" pitchFamily="34" charset="0"/>
            </a:endParaRPr>
          </a:p>
        </p:txBody>
      </p:sp>
      <p:pic>
        <p:nvPicPr>
          <p:cNvPr id="8" name="Picture 7" descr="Copilot generating a tictactoe game">
            <a:extLst>
              <a:ext uri="{FF2B5EF4-FFF2-40B4-BE49-F238E27FC236}">
                <a16:creationId xmlns:a16="http://schemas.microsoft.com/office/drawing/2014/main" id="{C0E226F9-9A4E-63D7-4061-4BEC2ECAEB9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405846" y="2101759"/>
            <a:ext cx="5715000" cy="3571875"/>
          </a:xfrm>
          <a:prstGeom prst="rect">
            <a:avLst/>
          </a:prstGeom>
          <a:noFill/>
          <a:ln>
            <a:noFill/>
          </a:ln>
        </p:spPr>
      </p:pic>
    </p:spTree>
    <p:extLst>
      <p:ext uri="{BB962C8B-B14F-4D97-AF65-F5344CB8AC3E}">
        <p14:creationId xmlns:p14="http://schemas.microsoft.com/office/powerpoint/2010/main" val="3863079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12CC90AD-8F36-627B-B1B1-0E0ABFF68109}"/>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4" name="TextBox 3">
            <a:extLst>
              <a:ext uri="{FF2B5EF4-FFF2-40B4-BE49-F238E27FC236}">
                <a16:creationId xmlns:a16="http://schemas.microsoft.com/office/drawing/2014/main" id="{E8E6A44C-8E00-04BB-164D-7CE98C951957}"/>
              </a:ext>
            </a:extLst>
          </p:cNvPr>
          <p:cNvSpPr txBox="1"/>
          <p:nvPr/>
        </p:nvSpPr>
        <p:spPr>
          <a:xfrm>
            <a:off x="2029342" y="230197"/>
            <a:ext cx="8133316" cy="1569660"/>
          </a:xfrm>
          <a:prstGeom prst="rect">
            <a:avLst/>
          </a:prstGeom>
          <a:noFill/>
        </p:spPr>
        <p:txBody>
          <a:bodyPr wrap="square" rtlCol="0">
            <a:spAutoFit/>
          </a:bodyPr>
          <a:lstStyle/>
          <a:p>
            <a:pPr algn="ctr"/>
            <a:r>
              <a:rPr lang="en-IN" sz="4800" dirty="0">
                <a:solidFill>
                  <a:schemeClr val="bg1"/>
                </a:solidFill>
                <a:latin typeface="Arial Rounded MT Bold" panose="020F0704030504030204" pitchFamily="34" charset="0"/>
              </a:rPr>
              <a:t>Other product and Future Scope</a:t>
            </a:r>
            <a:endParaRPr lang="en-US" sz="4800" dirty="0">
              <a:solidFill>
                <a:schemeClr val="bg1"/>
              </a:solidFill>
              <a:latin typeface="Arial Rounded MT Bold" panose="020F0704030504030204" pitchFamily="34" charset="0"/>
            </a:endParaRPr>
          </a:p>
        </p:txBody>
      </p:sp>
      <p:sp>
        <p:nvSpPr>
          <p:cNvPr id="5" name="TextBox 4">
            <a:extLst>
              <a:ext uri="{FF2B5EF4-FFF2-40B4-BE49-F238E27FC236}">
                <a16:creationId xmlns:a16="http://schemas.microsoft.com/office/drawing/2014/main" id="{9E23B5B0-E0E2-0C29-2CE1-B0793469BA05}"/>
              </a:ext>
            </a:extLst>
          </p:cNvPr>
          <p:cNvSpPr txBox="1"/>
          <p:nvPr/>
        </p:nvSpPr>
        <p:spPr>
          <a:xfrm>
            <a:off x="259023" y="2030054"/>
            <a:ext cx="9405674" cy="1384995"/>
          </a:xfrm>
          <a:prstGeom prst="rect">
            <a:avLst/>
          </a:prstGeom>
          <a:noFill/>
        </p:spPr>
        <p:txBody>
          <a:bodyPr wrap="square" rtlCol="0">
            <a:spAutoFit/>
          </a:bodyPr>
          <a:lstStyle/>
          <a:p>
            <a:r>
              <a:rPr lang="en-IN"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rPr>
              <a:t>GitHub Next is a team of researchers and engineers at GitHub that investigates the future of software development </a:t>
            </a:r>
            <a:endParaRPr lang="en-US" sz="2800" dirty="0">
              <a:gradFill>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latin typeface="Verdana" panose="020B0604030504040204" pitchFamily="34" charset="0"/>
              <a:ea typeface="Verdana" panose="020B0604030504040204" pitchFamily="34" charset="0"/>
            </a:endParaRPr>
          </a:p>
        </p:txBody>
      </p:sp>
      <p:pic>
        <p:nvPicPr>
          <p:cNvPr id="9" name="Picture 8">
            <a:extLst>
              <a:ext uri="{FF2B5EF4-FFF2-40B4-BE49-F238E27FC236}">
                <a16:creationId xmlns:a16="http://schemas.microsoft.com/office/drawing/2014/main" id="{37C916CA-B5AD-EEEF-8DE1-A93EE3E505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2358" y="3662035"/>
            <a:ext cx="2340000" cy="1839092"/>
          </a:xfrm>
          <a:prstGeom prst="rect">
            <a:avLst/>
          </a:prstGeom>
        </p:spPr>
      </p:pic>
      <p:pic>
        <p:nvPicPr>
          <p:cNvPr id="11" name="Picture 10">
            <a:extLst>
              <a:ext uri="{FF2B5EF4-FFF2-40B4-BE49-F238E27FC236}">
                <a16:creationId xmlns:a16="http://schemas.microsoft.com/office/drawing/2014/main" id="{B891202E-B80B-B78B-EAAA-828789421BC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56547" y="4289406"/>
            <a:ext cx="2437374" cy="1839600"/>
          </a:xfrm>
          <a:prstGeom prst="rect">
            <a:avLst/>
          </a:prstGeom>
        </p:spPr>
      </p:pic>
      <p:pic>
        <p:nvPicPr>
          <p:cNvPr id="13" name="Picture 12">
            <a:extLst>
              <a:ext uri="{FF2B5EF4-FFF2-40B4-BE49-F238E27FC236}">
                <a16:creationId xmlns:a16="http://schemas.microsoft.com/office/drawing/2014/main" id="{4F4B5D12-0527-E6B4-FAD4-E1D682517D7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45631" y="3709932"/>
            <a:ext cx="2076445" cy="1839600"/>
          </a:xfrm>
          <a:prstGeom prst="rect">
            <a:avLst/>
          </a:prstGeom>
        </p:spPr>
      </p:pic>
    </p:spTree>
    <p:extLst>
      <p:ext uri="{BB962C8B-B14F-4D97-AF65-F5344CB8AC3E}">
        <p14:creationId xmlns:p14="http://schemas.microsoft.com/office/powerpoint/2010/main" val="21786810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9819F6EA-D0E6-02AA-40B8-A0C4AB090B1D}"/>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5" name="Picture 4">
            <a:extLst>
              <a:ext uri="{FF2B5EF4-FFF2-40B4-BE49-F238E27FC236}">
                <a16:creationId xmlns:a16="http://schemas.microsoft.com/office/drawing/2014/main" id="{789092C0-8764-9C59-E430-DFD6564531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2669" y="2157181"/>
            <a:ext cx="2066311" cy="1839600"/>
          </a:xfrm>
          <a:prstGeom prst="rect">
            <a:avLst/>
          </a:prstGeom>
        </p:spPr>
      </p:pic>
      <p:pic>
        <p:nvPicPr>
          <p:cNvPr id="7" name="Picture 6">
            <a:extLst>
              <a:ext uri="{FF2B5EF4-FFF2-40B4-BE49-F238E27FC236}">
                <a16:creationId xmlns:a16="http://schemas.microsoft.com/office/drawing/2014/main" id="{DB13E3B8-47C9-0BD1-6A57-081B12DEDC9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08485" y="3862620"/>
            <a:ext cx="2391102" cy="1839600"/>
          </a:xfrm>
          <a:prstGeom prst="rect">
            <a:avLst/>
          </a:prstGeom>
        </p:spPr>
      </p:pic>
      <p:pic>
        <p:nvPicPr>
          <p:cNvPr id="9" name="Picture 8">
            <a:extLst>
              <a:ext uri="{FF2B5EF4-FFF2-40B4-BE49-F238E27FC236}">
                <a16:creationId xmlns:a16="http://schemas.microsoft.com/office/drawing/2014/main" id="{3DD9AAD6-4A9D-7E2D-BA56-72C4A5FF5DC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51219" y="1084521"/>
            <a:ext cx="2442559" cy="1839600"/>
          </a:xfrm>
          <a:prstGeom prst="rect">
            <a:avLst/>
          </a:prstGeom>
        </p:spPr>
      </p:pic>
      <p:pic>
        <p:nvPicPr>
          <p:cNvPr id="11" name="Picture 10">
            <a:extLst>
              <a:ext uri="{FF2B5EF4-FFF2-40B4-BE49-F238E27FC236}">
                <a16:creationId xmlns:a16="http://schemas.microsoft.com/office/drawing/2014/main" id="{F9CF0BD3-4EB8-206A-3BDF-175A1BEBCEB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27421" y="3861165"/>
            <a:ext cx="2222407" cy="1839600"/>
          </a:xfrm>
          <a:prstGeom prst="rect">
            <a:avLst/>
          </a:prstGeom>
        </p:spPr>
      </p:pic>
    </p:spTree>
    <p:extLst>
      <p:ext uri="{BB962C8B-B14F-4D97-AF65-F5344CB8AC3E}">
        <p14:creationId xmlns:p14="http://schemas.microsoft.com/office/powerpoint/2010/main" val="18784896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9819F6EA-D0E6-02AA-40B8-A0C4AB090B1D}"/>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5" name="Picture 4">
            <a:extLst>
              <a:ext uri="{FF2B5EF4-FFF2-40B4-BE49-F238E27FC236}">
                <a16:creationId xmlns:a16="http://schemas.microsoft.com/office/drawing/2014/main" id="{14A978CA-B57F-2EEF-4CD3-E245722854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370" y="3149194"/>
            <a:ext cx="2237066" cy="1839600"/>
          </a:xfrm>
          <a:prstGeom prst="rect">
            <a:avLst/>
          </a:prstGeom>
        </p:spPr>
      </p:pic>
      <p:pic>
        <p:nvPicPr>
          <p:cNvPr id="7" name="Picture 6">
            <a:extLst>
              <a:ext uri="{FF2B5EF4-FFF2-40B4-BE49-F238E27FC236}">
                <a16:creationId xmlns:a16="http://schemas.microsoft.com/office/drawing/2014/main" id="{9D7E575E-EA1A-A026-6B75-53F58955257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45886" y="3946783"/>
            <a:ext cx="1851206" cy="1839600"/>
          </a:xfrm>
          <a:prstGeom prst="rect">
            <a:avLst/>
          </a:prstGeom>
        </p:spPr>
      </p:pic>
      <p:pic>
        <p:nvPicPr>
          <p:cNvPr id="9" name="Picture 8">
            <a:extLst>
              <a:ext uri="{FF2B5EF4-FFF2-40B4-BE49-F238E27FC236}">
                <a16:creationId xmlns:a16="http://schemas.microsoft.com/office/drawing/2014/main" id="{E6B428A9-4E7D-8948-480A-0DC1805A19D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01937" y="3327400"/>
            <a:ext cx="2611575" cy="1839600"/>
          </a:xfrm>
          <a:prstGeom prst="rect">
            <a:avLst/>
          </a:prstGeom>
        </p:spPr>
      </p:pic>
    </p:spTree>
    <p:extLst>
      <p:ext uri="{BB962C8B-B14F-4D97-AF65-F5344CB8AC3E}">
        <p14:creationId xmlns:p14="http://schemas.microsoft.com/office/powerpoint/2010/main" val="24281373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60960"/>
            <a:ext cx="12192000" cy="7106195"/>
          </a:xfrm>
          <a:prstGeom prst="rect">
            <a:avLst/>
          </a:prstGeom>
          <a:solidFill>
            <a:srgbClr val="26213F"/>
          </a:solidFill>
        </p:spPr>
      </p:pic>
      <p:pic>
        <p:nvPicPr>
          <p:cNvPr id="3" name="Picture 2">
            <a:extLst>
              <a:ext uri="{FF2B5EF4-FFF2-40B4-BE49-F238E27FC236}">
                <a16:creationId xmlns:a16="http://schemas.microsoft.com/office/drawing/2014/main" id="{9E74432F-359A-349B-3D1D-15B62AE5A4C4}"/>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502626"/>
            <a:ext cx="12192000" cy="4542609"/>
          </a:xfrm>
          <a:prstGeom prst="rect">
            <a:avLst/>
          </a:prstGeom>
        </p:spPr>
      </p:pic>
      <p:sp>
        <p:nvSpPr>
          <p:cNvPr id="5" name="TextBox 4">
            <a:extLst>
              <a:ext uri="{FF2B5EF4-FFF2-40B4-BE49-F238E27FC236}">
                <a16:creationId xmlns:a16="http://schemas.microsoft.com/office/drawing/2014/main" id="{8571AE7F-D0E4-AD6E-0AE8-1990EE08C42A}"/>
              </a:ext>
            </a:extLst>
          </p:cNvPr>
          <p:cNvSpPr txBox="1"/>
          <p:nvPr/>
        </p:nvSpPr>
        <p:spPr>
          <a:xfrm>
            <a:off x="0" y="2875002"/>
            <a:ext cx="6096000" cy="110799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6600">
                <a:solidFill>
                  <a:prstClr val="white"/>
                </a:solidFill>
                <a:latin typeface="Arial Rounded MT Bold" panose="020F0704030504030204" pitchFamily="34" charset="0"/>
              </a:rPr>
              <a:t>Improvements</a:t>
            </a:r>
            <a:endParaRPr kumimoji="0" lang="en-US" sz="6600" b="0" i="0" u="none" strike="noStrike" kern="1200" cap="none" spc="0" normalizeH="0" baseline="0" noProof="0">
              <a:ln>
                <a:noFill/>
              </a:ln>
              <a:solidFill>
                <a:prstClr val="white"/>
              </a:solidFill>
              <a:effectLst/>
              <a:uLnTx/>
              <a:uFillTx/>
              <a:latin typeface="Arial Rounded MT Bold" panose="020F0704030504030204" pitchFamily="34" charset="0"/>
              <a:ea typeface="+mn-ea"/>
              <a:cs typeface="+mn-cs"/>
            </a:endParaRPr>
          </a:p>
        </p:txBody>
      </p:sp>
    </p:spTree>
    <p:extLst>
      <p:ext uri="{BB962C8B-B14F-4D97-AF65-F5344CB8AC3E}">
        <p14:creationId xmlns:p14="http://schemas.microsoft.com/office/powerpoint/2010/main" val="5695938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3">
            <a:duotone>
              <a:prstClr val="black"/>
              <a:srgbClr val="26213F">
                <a:tint val="45000"/>
                <a:satMod val="400000"/>
              </a:srgb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9304CB75-70C8-F05F-D447-F83B922B37F7}"/>
              </a:ext>
            </a:extLst>
          </p:cNvPr>
          <p:cNvPicPr>
            <a:picLocks noChangeAspect="1"/>
          </p:cNvPicPr>
          <p:nvPr/>
        </p:nvPicPr>
        <p:blipFill rotWithShape="1">
          <a:blip r:embed="rId5">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4" name="object 4">
            <a:extLst>
              <a:ext uri="{FF2B5EF4-FFF2-40B4-BE49-F238E27FC236}">
                <a16:creationId xmlns:a16="http://schemas.microsoft.com/office/drawing/2014/main" id="{E9E2772E-F301-8E63-AD35-EE5120976ED9}"/>
              </a:ext>
            </a:extLst>
          </p:cNvPr>
          <p:cNvPicPr/>
          <p:nvPr/>
        </p:nvPicPr>
        <p:blipFill>
          <a:blip r:embed="rId6" cstate="print"/>
          <a:stretch>
            <a:fillRect/>
          </a:stretch>
        </p:blipFill>
        <p:spPr>
          <a:xfrm>
            <a:off x="0" y="1846218"/>
            <a:ext cx="12111010" cy="5011782"/>
          </a:xfrm>
          <a:prstGeom prst="rect">
            <a:avLst/>
          </a:prstGeom>
        </p:spPr>
      </p:pic>
    </p:spTree>
    <p:extLst>
      <p:ext uri="{BB962C8B-B14F-4D97-AF65-F5344CB8AC3E}">
        <p14:creationId xmlns:p14="http://schemas.microsoft.com/office/powerpoint/2010/main" val="40215579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3">
            <a:duotone>
              <a:prstClr val="black"/>
              <a:srgbClr val="26213F">
                <a:tint val="45000"/>
                <a:satMod val="400000"/>
              </a:srgb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8D83CA09-25F8-E92B-81BC-DFA369A43E3F}"/>
              </a:ext>
            </a:extLst>
          </p:cNvPr>
          <p:cNvPicPr>
            <a:picLocks noChangeAspect="1"/>
          </p:cNvPicPr>
          <p:nvPr/>
        </p:nvPicPr>
        <p:blipFill rotWithShape="1">
          <a:blip r:embed="rId5">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5" name="TextBox 4">
            <a:extLst>
              <a:ext uri="{FF2B5EF4-FFF2-40B4-BE49-F238E27FC236}">
                <a16:creationId xmlns:a16="http://schemas.microsoft.com/office/drawing/2014/main" id="{BABF11A0-D801-B2E4-FB28-4754BE44BFFD}"/>
              </a:ext>
            </a:extLst>
          </p:cNvPr>
          <p:cNvSpPr txBox="1"/>
          <p:nvPr/>
        </p:nvSpPr>
        <p:spPr>
          <a:xfrm>
            <a:off x="0" y="2644170"/>
            <a:ext cx="6096000" cy="1569660"/>
          </a:xfrm>
          <a:prstGeom prst="rect">
            <a:avLst/>
          </a:prstGeom>
          <a:noFill/>
        </p:spPr>
        <p:txBody>
          <a:bodyPr wrap="square">
            <a:spAutoFit/>
          </a:bodyPr>
          <a:lstStyle/>
          <a:p>
            <a:r>
              <a:rPr lang="en-US" sz="4800" spc="-5">
                <a:solidFill>
                  <a:srgbClr val="FDFFFD"/>
                </a:solidFill>
                <a:latin typeface="Arial Rounded MT Bold" panose="020F0704030504030204" pitchFamily="34" charset="0"/>
                <a:cs typeface="Arial"/>
              </a:rPr>
              <a:t>Block </a:t>
            </a:r>
            <a:r>
              <a:rPr lang="en-US" sz="4800">
                <a:solidFill>
                  <a:srgbClr val="FDFFFD"/>
                </a:solidFill>
                <a:latin typeface="Arial Rounded MT Bold" panose="020F0704030504030204" pitchFamily="34" charset="0"/>
                <a:cs typeface="Arial"/>
              </a:rPr>
              <a:t> </a:t>
            </a:r>
            <a:r>
              <a:rPr lang="en-US" sz="4800" spc="-10">
                <a:solidFill>
                  <a:srgbClr val="FDFFFD"/>
                </a:solidFill>
                <a:latin typeface="Arial Rounded MT Bold" panose="020F0704030504030204" pitchFamily="34" charset="0"/>
                <a:cs typeface="Arial"/>
              </a:rPr>
              <a:t>public </a:t>
            </a:r>
            <a:r>
              <a:rPr lang="en-US" sz="4800" spc="-5">
                <a:solidFill>
                  <a:srgbClr val="FDFFFD"/>
                </a:solidFill>
                <a:latin typeface="Arial Rounded MT Bold" panose="020F0704030504030204" pitchFamily="34" charset="0"/>
                <a:cs typeface="Arial"/>
              </a:rPr>
              <a:t>code </a:t>
            </a:r>
            <a:r>
              <a:rPr lang="en-US" sz="4800">
                <a:solidFill>
                  <a:srgbClr val="FDFFFD"/>
                </a:solidFill>
                <a:latin typeface="Arial Rounded MT Bold" panose="020F0704030504030204" pitchFamily="34" charset="0"/>
                <a:cs typeface="Arial"/>
              </a:rPr>
              <a:t> </a:t>
            </a:r>
            <a:r>
              <a:rPr lang="en-US" sz="4800" spc="-5">
                <a:solidFill>
                  <a:srgbClr val="FDFFFD"/>
                </a:solidFill>
                <a:latin typeface="Arial Rounded MT Bold" panose="020F0704030504030204" pitchFamily="34" charset="0"/>
                <a:cs typeface="Arial"/>
              </a:rPr>
              <a:t>suggestions</a:t>
            </a:r>
            <a:endParaRPr lang="en-US" sz="4800">
              <a:latin typeface="Arial Rounded MT Bold" panose="020F0704030504030204" pitchFamily="34" charset="0"/>
              <a:cs typeface="Arial"/>
            </a:endParaRPr>
          </a:p>
        </p:txBody>
      </p:sp>
      <p:pic>
        <p:nvPicPr>
          <p:cNvPr id="1028" name="Picture 4">
            <a:extLst>
              <a:ext uri="{FF2B5EF4-FFF2-40B4-BE49-F238E27FC236}">
                <a16:creationId xmlns:a16="http://schemas.microsoft.com/office/drawing/2014/main" id="{B81FBAAD-6EA0-68D3-4B14-591FB4A19E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42412" y="4068479"/>
            <a:ext cx="6400800" cy="2019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18889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12CC90AD-8F36-627B-B1B1-0E0ABFF68109}"/>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4" name="TextBox 3">
            <a:extLst>
              <a:ext uri="{FF2B5EF4-FFF2-40B4-BE49-F238E27FC236}">
                <a16:creationId xmlns:a16="http://schemas.microsoft.com/office/drawing/2014/main" id="{C425FE94-3552-081A-2207-63519607EAA7}"/>
              </a:ext>
            </a:extLst>
          </p:cNvPr>
          <p:cNvSpPr txBox="1"/>
          <p:nvPr/>
        </p:nvSpPr>
        <p:spPr>
          <a:xfrm>
            <a:off x="0" y="2875002"/>
            <a:ext cx="4876800" cy="1107996"/>
          </a:xfrm>
          <a:prstGeom prst="rect">
            <a:avLst/>
          </a:prstGeom>
          <a:noFill/>
        </p:spPr>
        <p:txBody>
          <a:bodyPr wrap="square" rtlCol="0">
            <a:spAutoFit/>
          </a:bodyPr>
          <a:lstStyle/>
          <a:p>
            <a:r>
              <a:rPr lang="en-IN" sz="6600">
                <a:solidFill>
                  <a:srgbClr val="FFFFFF"/>
                </a:solidFill>
                <a:latin typeface="Arial Rounded MT Bold" panose="020F0704030504030204" pitchFamily="34" charset="0"/>
              </a:rPr>
              <a:t>Review</a:t>
            </a:r>
            <a:endParaRPr lang="en-US" sz="6600">
              <a:solidFill>
                <a:srgbClr val="FFFFFF"/>
              </a:solidFill>
              <a:latin typeface="Arial Rounded MT Bold" panose="020F0704030504030204" pitchFamily="34" charset="0"/>
            </a:endParaRPr>
          </a:p>
        </p:txBody>
      </p:sp>
    </p:spTree>
    <p:extLst>
      <p:ext uri="{BB962C8B-B14F-4D97-AF65-F5344CB8AC3E}">
        <p14:creationId xmlns:p14="http://schemas.microsoft.com/office/powerpoint/2010/main" val="33041521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764DC8AB-B6E8-5DA4-94F6-7713AB241B7E}"/>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4" name="object 6">
            <a:extLst>
              <a:ext uri="{FF2B5EF4-FFF2-40B4-BE49-F238E27FC236}">
                <a16:creationId xmlns:a16="http://schemas.microsoft.com/office/drawing/2014/main" id="{00644317-FF44-1A1C-4909-FBAE695582C5}"/>
              </a:ext>
            </a:extLst>
          </p:cNvPr>
          <p:cNvPicPr/>
          <p:nvPr/>
        </p:nvPicPr>
        <p:blipFill>
          <a:blip r:embed="rId5" cstate="print"/>
          <a:stretch>
            <a:fillRect/>
          </a:stretch>
        </p:blipFill>
        <p:spPr>
          <a:xfrm>
            <a:off x="304800" y="1643771"/>
            <a:ext cx="3657597" cy="1469689"/>
          </a:xfrm>
          <a:prstGeom prst="rect">
            <a:avLst/>
          </a:prstGeom>
        </p:spPr>
      </p:pic>
      <p:pic>
        <p:nvPicPr>
          <p:cNvPr id="5" name="object 8">
            <a:extLst>
              <a:ext uri="{FF2B5EF4-FFF2-40B4-BE49-F238E27FC236}">
                <a16:creationId xmlns:a16="http://schemas.microsoft.com/office/drawing/2014/main" id="{E4FF2243-95EC-0D75-7DBD-7DCC6A97A824}"/>
              </a:ext>
            </a:extLst>
          </p:cNvPr>
          <p:cNvPicPr/>
          <p:nvPr/>
        </p:nvPicPr>
        <p:blipFill>
          <a:blip r:embed="rId6" cstate="print"/>
          <a:stretch>
            <a:fillRect/>
          </a:stretch>
        </p:blipFill>
        <p:spPr>
          <a:xfrm>
            <a:off x="304800" y="3418271"/>
            <a:ext cx="3657597" cy="1802295"/>
          </a:xfrm>
          <a:prstGeom prst="rect">
            <a:avLst/>
          </a:prstGeom>
        </p:spPr>
      </p:pic>
      <p:pic>
        <p:nvPicPr>
          <p:cNvPr id="6" name="object 12">
            <a:extLst>
              <a:ext uri="{FF2B5EF4-FFF2-40B4-BE49-F238E27FC236}">
                <a16:creationId xmlns:a16="http://schemas.microsoft.com/office/drawing/2014/main" id="{A994887D-053A-DC04-C24B-8BFE2DBD892B}"/>
              </a:ext>
            </a:extLst>
          </p:cNvPr>
          <p:cNvPicPr/>
          <p:nvPr/>
        </p:nvPicPr>
        <p:blipFill>
          <a:blip r:embed="rId7" cstate="print"/>
          <a:stretch>
            <a:fillRect/>
          </a:stretch>
        </p:blipFill>
        <p:spPr>
          <a:xfrm>
            <a:off x="4267211" y="478283"/>
            <a:ext cx="3657597" cy="2317237"/>
          </a:xfrm>
          <a:prstGeom prst="rect">
            <a:avLst/>
          </a:prstGeom>
        </p:spPr>
      </p:pic>
      <p:pic>
        <p:nvPicPr>
          <p:cNvPr id="7" name="object 10">
            <a:extLst>
              <a:ext uri="{FF2B5EF4-FFF2-40B4-BE49-F238E27FC236}">
                <a16:creationId xmlns:a16="http://schemas.microsoft.com/office/drawing/2014/main" id="{F234BBEF-FF6E-8D00-6052-42C34F86E6A6}"/>
              </a:ext>
            </a:extLst>
          </p:cNvPr>
          <p:cNvPicPr/>
          <p:nvPr/>
        </p:nvPicPr>
        <p:blipFill>
          <a:blip r:embed="rId8" cstate="print"/>
          <a:stretch>
            <a:fillRect/>
          </a:stretch>
        </p:blipFill>
        <p:spPr>
          <a:xfrm>
            <a:off x="4267201" y="3100316"/>
            <a:ext cx="3657597" cy="3115323"/>
          </a:xfrm>
          <a:prstGeom prst="rect">
            <a:avLst/>
          </a:prstGeom>
        </p:spPr>
      </p:pic>
      <p:pic>
        <p:nvPicPr>
          <p:cNvPr id="8" name="object 4">
            <a:extLst>
              <a:ext uri="{FF2B5EF4-FFF2-40B4-BE49-F238E27FC236}">
                <a16:creationId xmlns:a16="http://schemas.microsoft.com/office/drawing/2014/main" id="{341C2050-51CC-1DF2-72E5-103008A94028}"/>
              </a:ext>
            </a:extLst>
          </p:cNvPr>
          <p:cNvPicPr/>
          <p:nvPr/>
        </p:nvPicPr>
        <p:blipFill>
          <a:blip r:embed="rId9" cstate="print"/>
          <a:stretch>
            <a:fillRect/>
          </a:stretch>
        </p:blipFill>
        <p:spPr>
          <a:xfrm>
            <a:off x="8229598" y="917351"/>
            <a:ext cx="3657600" cy="3082564"/>
          </a:xfrm>
          <a:prstGeom prst="rect">
            <a:avLst/>
          </a:prstGeom>
        </p:spPr>
      </p:pic>
      <p:pic>
        <p:nvPicPr>
          <p:cNvPr id="9" name="object 14">
            <a:extLst>
              <a:ext uri="{FF2B5EF4-FFF2-40B4-BE49-F238E27FC236}">
                <a16:creationId xmlns:a16="http://schemas.microsoft.com/office/drawing/2014/main" id="{81704227-91C2-D207-4C9B-4BBD6562CF19}"/>
              </a:ext>
            </a:extLst>
          </p:cNvPr>
          <p:cNvPicPr/>
          <p:nvPr/>
        </p:nvPicPr>
        <p:blipFill>
          <a:blip r:embed="rId10" cstate="print"/>
          <a:stretch>
            <a:fillRect/>
          </a:stretch>
        </p:blipFill>
        <p:spPr>
          <a:xfrm>
            <a:off x="8229600" y="4304729"/>
            <a:ext cx="3657599" cy="1642260"/>
          </a:xfrm>
          <a:prstGeom prst="rect">
            <a:avLst/>
          </a:prstGeom>
        </p:spPr>
      </p:pic>
      <p:sp>
        <p:nvSpPr>
          <p:cNvPr id="11" name="TextBox 10">
            <a:extLst>
              <a:ext uri="{FF2B5EF4-FFF2-40B4-BE49-F238E27FC236}">
                <a16:creationId xmlns:a16="http://schemas.microsoft.com/office/drawing/2014/main" id="{5148B58E-7A1D-7372-AB9A-9CD07EC402B5}"/>
              </a:ext>
            </a:extLst>
          </p:cNvPr>
          <p:cNvSpPr txBox="1"/>
          <p:nvPr/>
        </p:nvSpPr>
        <p:spPr>
          <a:xfrm>
            <a:off x="5892800" y="6251803"/>
            <a:ext cx="6096000" cy="646331"/>
          </a:xfrm>
          <a:prstGeom prst="rect">
            <a:avLst/>
          </a:prstGeom>
          <a:noFill/>
        </p:spPr>
        <p:txBody>
          <a:bodyPr wrap="square">
            <a:spAutoFit/>
          </a:bodyPr>
          <a:lstStyle/>
          <a:p>
            <a:r>
              <a:rPr lang="en-US" dirty="0">
                <a:solidFill>
                  <a:srgbClr val="8A8A8A"/>
                </a:solidFill>
              </a:rPr>
              <a:t>https://www.gartner.com/reviews/market/generative-ai-apps/vendor/github/product/github-copilot</a:t>
            </a:r>
          </a:p>
        </p:txBody>
      </p:sp>
    </p:spTree>
    <p:extLst>
      <p:ext uri="{BB962C8B-B14F-4D97-AF65-F5344CB8AC3E}">
        <p14:creationId xmlns:p14="http://schemas.microsoft.com/office/powerpoint/2010/main" val="21837137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A96CCE60-7A01-D511-9AD4-A36800DF2C2F}"/>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4" name="TextBox 3">
            <a:extLst>
              <a:ext uri="{FF2B5EF4-FFF2-40B4-BE49-F238E27FC236}">
                <a16:creationId xmlns:a16="http://schemas.microsoft.com/office/drawing/2014/main" id="{A303BD0E-56C1-9E08-4BF1-C6F79C4100A8}"/>
              </a:ext>
            </a:extLst>
          </p:cNvPr>
          <p:cNvSpPr txBox="1"/>
          <p:nvPr/>
        </p:nvSpPr>
        <p:spPr>
          <a:xfrm>
            <a:off x="220663" y="399604"/>
            <a:ext cx="2946400" cy="2015936"/>
          </a:xfrm>
          <a:prstGeom prst="rect">
            <a:avLst/>
          </a:prstGeom>
          <a:noFill/>
          <a:effectLst>
            <a:glow rad="1778000">
              <a:schemeClr val="accent1">
                <a:alpha val="93000"/>
              </a:schemeClr>
            </a:glow>
          </a:effectLst>
          <a:scene3d>
            <a:camera prst="orthographicFront"/>
            <a:lightRig rig="threePt" dir="t"/>
          </a:scene3d>
          <a:sp3d prstMaterial="dkEdge">
            <a:bevelT prst="relaxedInset"/>
          </a:sp3d>
        </p:spPr>
        <p:txBody>
          <a:bodyPr wrap="square" rtlCol="0">
            <a:spAutoFit/>
          </a:bodyPr>
          <a:lstStyle/>
          <a:p>
            <a:r>
              <a:rPr lang="en-IN" sz="2500" b="1" dirty="0">
                <a:solidFill>
                  <a:srgbClr val="6818B0"/>
                </a:solidFill>
                <a:latin typeface="Verdana" panose="020B0604030504040204" pitchFamily="34" charset="0"/>
                <a:ea typeface="Verdana" panose="020B0604030504040204" pitchFamily="34" charset="0"/>
              </a:rPr>
              <a:t>Using GitHub Copilot Chat </a:t>
            </a:r>
            <a:r>
              <a:rPr lang="en-IN" sz="2500" b="1" dirty="0">
                <a:solidFill>
                  <a:schemeClr val="bg1"/>
                </a:solidFill>
                <a:latin typeface="Verdana" panose="020B0604030504040204" pitchFamily="34" charset="0"/>
                <a:ea typeface="Verdana" panose="020B0604030504040204" pitchFamily="34" charset="0"/>
              </a:rPr>
              <a:t>correlates with better code quality </a:t>
            </a:r>
            <a:endParaRPr lang="en-US" sz="2500" b="1" dirty="0">
              <a:solidFill>
                <a:schemeClr val="bg1"/>
              </a:solidFill>
              <a:latin typeface="Verdana" panose="020B0604030504040204" pitchFamily="34" charset="0"/>
              <a:ea typeface="Verdana" panose="020B0604030504040204" pitchFamily="34" charset="0"/>
            </a:endParaRPr>
          </a:p>
        </p:txBody>
      </p:sp>
      <p:graphicFrame>
        <p:nvGraphicFramePr>
          <p:cNvPr id="7" name="Chart 6">
            <a:extLst>
              <a:ext uri="{FF2B5EF4-FFF2-40B4-BE49-F238E27FC236}">
                <a16:creationId xmlns:a16="http://schemas.microsoft.com/office/drawing/2014/main" id="{E649397E-7A7B-8442-2C91-419FD84C0E53}"/>
              </a:ext>
            </a:extLst>
          </p:cNvPr>
          <p:cNvGraphicFramePr/>
          <p:nvPr>
            <p:extLst>
              <p:ext uri="{D42A27DB-BD31-4B8C-83A1-F6EECF244321}">
                <p14:modId xmlns:p14="http://schemas.microsoft.com/office/powerpoint/2010/main" val="2487895473"/>
              </p:ext>
            </p:extLst>
          </p:nvPr>
        </p:nvGraphicFramePr>
        <p:xfrm>
          <a:off x="9280525" y="2747555"/>
          <a:ext cx="2400300" cy="2209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9" name="Chart 8">
            <a:extLst>
              <a:ext uri="{FF2B5EF4-FFF2-40B4-BE49-F238E27FC236}">
                <a16:creationId xmlns:a16="http://schemas.microsoft.com/office/drawing/2014/main" id="{E8A3C527-AAD2-7ECF-16EC-E79517456B2D}"/>
              </a:ext>
            </a:extLst>
          </p:cNvPr>
          <p:cNvGraphicFramePr/>
          <p:nvPr>
            <p:extLst>
              <p:ext uri="{D42A27DB-BD31-4B8C-83A1-F6EECF244321}">
                <p14:modId xmlns:p14="http://schemas.microsoft.com/office/powerpoint/2010/main" val="885218017"/>
              </p:ext>
            </p:extLst>
          </p:nvPr>
        </p:nvGraphicFramePr>
        <p:xfrm>
          <a:off x="9280525" y="603795"/>
          <a:ext cx="2400300" cy="2209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Chart 9">
            <a:extLst>
              <a:ext uri="{FF2B5EF4-FFF2-40B4-BE49-F238E27FC236}">
                <a16:creationId xmlns:a16="http://schemas.microsoft.com/office/drawing/2014/main" id="{AC0576C4-F6E3-CFA1-53F5-951AD70B54B1}"/>
              </a:ext>
            </a:extLst>
          </p:cNvPr>
          <p:cNvGraphicFramePr/>
          <p:nvPr>
            <p:extLst>
              <p:ext uri="{D42A27DB-BD31-4B8C-83A1-F6EECF244321}">
                <p14:modId xmlns:p14="http://schemas.microsoft.com/office/powerpoint/2010/main" val="2744143024"/>
              </p:ext>
            </p:extLst>
          </p:nvPr>
        </p:nvGraphicFramePr>
        <p:xfrm>
          <a:off x="9280525" y="4802778"/>
          <a:ext cx="2400300" cy="2209800"/>
        </p:xfrm>
        <a:graphic>
          <a:graphicData uri="http://schemas.openxmlformats.org/drawingml/2006/chart">
            <c:chart xmlns:c="http://schemas.openxmlformats.org/drawingml/2006/chart" xmlns:r="http://schemas.openxmlformats.org/officeDocument/2006/relationships" r:id="rId7"/>
          </a:graphicData>
        </a:graphic>
      </p:graphicFrame>
      <p:sp>
        <p:nvSpPr>
          <p:cNvPr id="11" name="TextBox 10">
            <a:extLst>
              <a:ext uri="{FF2B5EF4-FFF2-40B4-BE49-F238E27FC236}">
                <a16:creationId xmlns:a16="http://schemas.microsoft.com/office/drawing/2014/main" id="{086510BD-6E79-09E6-9C0B-3916C50F5568}"/>
              </a:ext>
            </a:extLst>
          </p:cNvPr>
          <p:cNvSpPr txBox="1"/>
          <p:nvPr/>
        </p:nvSpPr>
        <p:spPr>
          <a:xfrm>
            <a:off x="3342481" y="1160782"/>
            <a:ext cx="4216400" cy="1200329"/>
          </a:xfrm>
          <a:prstGeom prst="rect">
            <a:avLst/>
          </a:prstGeom>
          <a:noFill/>
        </p:spPr>
        <p:txBody>
          <a:bodyPr wrap="square" rtlCol="0">
            <a:spAutoFit/>
          </a:bodyPr>
          <a:lstStyle/>
          <a:p>
            <a:r>
              <a:rPr lang="en-IN" dirty="0">
                <a:solidFill>
                  <a:schemeClr val="bg1"/>
                </a:solidFill>
                <a:latin typeface="Verdana" panose="020B0604030504040204" pitchFamily="34" charset="0"/>
                <a:ea typeface="Verdana" panose="020B0604030504040204" pitchFamily="34" charset="0"/>
              </a:rPr>
              <a:t>85% of developers felt more confident in their code quality when authoring code with GitHub and GitHub Copilot Chat</a:t>
            </a:r>
            <a:endParaRPr lang="en-US" dirty="0">
              <a:solidFill>
                <a:schemeClr val="bg1"/>
              </a:solidFill>
              <a:latin typeface="Verdana" panose="020B0604030504040204" pitchFamily="34" charset="0"/>
              <a:ea typeface="Verdana" panose="020B0604030504040204" pitchFamily="34" charset="0"/>
            </a:endParaRPr>
          </a:p>
        </p:txBody>
      </p:sp>
      <p:sp>
        <p:nvSpPr>
          <p:cNvPr id="12" name="TextBox 11">
            <a:extLst>
              <a:ext uri="{FF2B5EF4-FFF2-40B4-BE49-F238E27FC236}">
                <a16:creationId xmlns:a16="http://schemas.microsoft.com/office/drawing/2014/main" id="{09A9F591-D5C5-3713-2588-28C800C005FA}"/>
              </a:ext>
            </a:extLst>
          </p:cNvPr>
          <p:cNvSpPr txBox="1"/>
          <p:nvPr/>
        </p:nvSpPr>
        <p:spPr>
          <a:xfrm>
            <a:off x="3342481" y="2820490"/>
            <a:ext cx="3130550" cy="1477328"/>
          </a:xfrm>
          <a:prstGeom prst="rect">
            <a:avLst/>
          </a:prstGeom>
          <a:noFill/>
        </p:spPr>
        <p:txBody>
          <a:bodyPr wrap="square" rtlCol="0">
            <a:spAutoFit/>
          </a:bodyPr>
          <a:lstStyle/>
          <a:p>
            <a:r>
              <a:rPr lang="en-IN" dirty="0">
                <a:solidFill>
                  <a:schemeClr val="bg1"/>
                </a:solidFill>
                <a:latin typeface="Verdana" panose="020B0604030504040204" pitchFamily="34" charset="0"/>
                <a:ea typeface="Verdana" panose="020B0604030504040204" pitchFamily="34" charset="0"/>
              </a:rPr>
              <a:t>Code reviews were more actionable and completed 15% faster than without GitHub Copilot Chat</a:t>
            </a:r>
            <a:endParaRPr lang="en-US" dirty="0">
              <a:solidFill>
                <a:schemeClr val="bg1"/>
              </a:solidFill>
              <a:latin typeface="Verdana" panose="020B0604030504040204" pitchFamily="34" charset="0"/>
              <a:ea typeface="Verdana" panose="020B0604030504040204" pitchFamily="34" charset="0"/>
            </a:endParaRPr>
          </a:p>
        </p:txBody>
      </p:sp>
      <p:sp>
        <p:nvSpPr>
          <p:cNvPr id="13" name="TextBox 12">
            <a:extLst>
              <a:ext uri="{FF2B5EF4-FFF2-40B4-BE49-F238E27FC236}">
                <a16:creationId xmlns:a16="http://schemas.microsoft.com/office/drawing/2014/main" id="{87FDEB4B-3694-9DB8-4F2B-5B0915AC6A51}"/>
              </a:ext>
            </a:extLst>
          </p:cNvPr>
          <p:cNvSpPr txBox="1"/>
          <p:nvPr/>
        </p:nvSpPr>
        <p:spPr>
          <a:xfrm>
            <a:off x="3344862" y="4766856"/>
            <a:ext cx="3390900" cy="1200329"/>
          </a:xfrm>
          <a:prstGeom prst="rect">
            <a:avLst/>
          </a:prstGeom>
          <a:noFill/>
        </p:spPr>
        <p:txBody>
          <a:bodyPr wrap="square" rtlCol="0">
            <a:spAutoFit/>
          </a:bodyPr>
          <a:lstStyle/>
          <a:p>
            <a:r>
              <a:rPr lang="en-IN" dirty="0">
                <a:solidFill>
                  <a:schemeClr val="bg1"/>
                </a:solidFill>
                <a:latin typeface="Verdana" panose="020B0604030504040204" pitchFamily="34" charset="0"/>
                <a:ea typeface="Verdana" panose="020B0604030504040204" pitchFamily="34" charset="0"/>
              </a:rPr>
              <a:t>88% of developers reported maintaining flow state with GitHub Copilot Chat</a:t>
            </a:r>
            <a:endParaRPr lang="en-US" dirty="0">
              <a:solidFill>
                <a:schemeClr val="bg1"/>
              </a:solidFill>
              <a:latin typeface="Verdana" panose="020B0604030504040204" pitchFamily="34" charset="0"/>
              <a:ea typeface="Verdana" panose="020B0604030504040204" pitchFamily="34" charset="0"/>
            </a:endParaRPr>
          </a:p>
        </p:txBody>
      </p:sp>
      <p:sp>
        <p:nvSpPr>
          <p:cNvPr id="15" name="Rectangle 14">
            <a:extLst>
              <a:ext uri="{FF2B5EF4-FFF2-40B4-BE49-F238E27FC236}">
                <a16:creationId xmlns:a16="http://schemas.microsoft.com/office/drawing/2014/main" id="{5DD2BFE8-AEB2-BE6E-3E3E-FC3D4F83298E}"/>
              </a:ext>
            </a:extLst>
          </p:cNvPr>
          <p:cNvSpPr/>
          <p:nvPr/>
        </p:nvSpPr>
        <p:spPr>
          <a:xfrm>
            <a:off x="7633211" y="1377818"/>
            <a:ext cx="1391728" cy="923330"/>
          </a:xfrm>
          <a:prstGeom prst="rect">
            <a:avLst/>
          </a:prstGeom>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cene3d>
            <a:camera prst="orthographicFront"/>
            <a:lightRig rig="freezing" dir="t"/>
          </a:scene3d>
        </p:spPr>
        <p:txBody>
          <a:bodyPr wrap="none" lIns="91440" tIns="45720" rIns="91440" bIns="45720">
            <a:spAutoFit/>
          </a:bodyPr>
          <a:lstStyle/>
          <a:p>
            <a:pPr algn="ctr"/>
            <a:r>
              <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85%</a:t>
            </a:r>
          </a:p>
        </p:txBody>
      </p:sp>
      <p:sp>
        <p:nvSpPr>
          <p:cNvPr id="17" name="Rectangle 16">
            <a:extLst>
              <a:ext uri="{FF2B5EF4-FFF2-40B4-BE49-F238E27FC236}">
                <a16:creationId xmlns:a16="http://schemas.microsoft.com/office/drawing/2014/main" id="{5E6D712B-B5C2-AF38-156B-36E86E330692}"/>
              </a:ext>
            </a:extLst>
          </p:cNvPr>
          <p:cNvSpPr/>
          <p:nvPr/>
        </p:nvSpPr>
        <p:spPr>
          <a:xfrm>
            <a:off x="7687441" y="3217301"/>
            <a:ext cx="1391728" cy="923330"/>
          </a:xfrm>
          <a:prstGeom prst="rect">
            <a:avLst/>
          </a:prstGeom>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cene3d>
            <a:camera prst="orthographicFront"/>
            <a:lightRig rig="freezing" dir="t"/>
          </a:scene3d>
        </p:spPr>
        <p:txBody>
          <a:bodyPr wrap="none" lIns="91440" tIns="45720" rIns="91440" bIns="45720">
            <a:spAutoFit/>
          </a:bodyPr>
          <a:lstStyle/>
          <a:p>
            <a:pPr algn="ctr"/>
            <a:r>
              <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15%</a:t>
            </a:r>
          </a:p>
        </p:txBody>
      </p:sp>
      <p:sp>
        <p:nvSpPr>
          <p:cNvPr id="18" name="Rectangle 17">
            <a:extLst>
              <a:ext uri="{FF2B5EF4-FFF2-40B4-BE49-F238E27FC236}">
                <a16:creationId xmlns:a16="http://schemas.microsoft.com/office/drawing/2014/main" id="{C947439F-B2EE-E66A-DCB5-2BE29A67D97A}"/>
              </a:ext>
            </a:extLst>
          </p:cNvPr>
          <p:cNvSpPr/>
          <p:nvPr/>
        </p:nvSpPr>
        <p:spPr>
          <a:xfrm>
            <a:off x="7547486" y="5233237"/>
            <a:ext cx="1391728" cy="923330"/>
          </a:xfrm>
          <a:prstGeom prst="rect">
            <a:avLst/>
          </a:prstGeom>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cene3d>
            <a:camera prst="orthographicFront"/>
            <a:lightRig rig="freezing" dir="t"/>
          </a:scene3d>
        </p:spPr>
        <p:txBody>
          <a:bodyPr wrap="none" lIns="91440" tIns="45720" rIns="91440" bIns="45720">
            <a:spAutoFit/>
          </a:bodyPr>
          <a:lstStyle/>
          <a:p>
            <a:pPr algn="ctr"/>
            <a:r>
              <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88%</a:t>
            </a:r>
          </a:p>
        </p:txBody>
      </p:sp>
      <p:sp>
        <p:nvSpPr>
          <p:cNvPr id="20" name="TextBox 19">
            <a:extLst>
              <a:ext uri="{FF2B5EF4-FFF2-40B4-BE49-F238E27FC236}">
                <a16:creationId xmlns:a16="http://schemas.microsoft.com/office/drawing/2014/main" id="{3DE8CD2D-92F5-7BD0-F6D4-5BDE29882011}"/>
              </a:ext>
            </a:extLst>
          </p:cNvPr>
          <p:cNvSpPr txBox="1"/>
          <p:nvPr/>
        </p:nvSpPr>
        <p:spPr>
          <a:xfrm>
            <a:off x="78740" y="6223172"/>
            <a:ext cx="6883400" cy="646331"/>
          </a:xfrm>
          <a:prstGeom prst="rect">
            <a:avLst/>
          </a:prstGeom>
          <a:noFill/>
        </p:spPr>
        <p:txBody>
          <a:bodyPr wrap="square">
            <a:spAutoFit/>
          </a:bodyPr>
          <a:lstStyle/>
          <a:p>
            <a:r>
              <a:rPr lang="en-US" dirty="0">
                <a:solidFill>
                  <a:srgbClr val="8A8A8A"/>
                </a:solidFill>
              </a:rPr>
              <a:t>https://github.blog/2023-10-10-research-quantifying-github-copilots-impact-on-code-quality/</a:t>
            </a:r>
          </a:p>
        </p:txBody>
      </p:sp>
    </p:spTree>
    <p:extLst>
      <p:ext uri="{BB962C8B-B14F-4D97-AF65-F5344CB8AC3E}">
        <p14:creationId xmlns:p14="http://schemas.microsoft.com/office/powerpoint/2010/main" val="1992294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A96CCE60-7A01-D511-9AD4-A36800DF2C2F}"/>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4" name="TextBox 3">
            <a:extLst>
              <a:ext uri="{FF2B5EF4-FFF2-40B4-BE49-F238E27FC236}">
                <a16:creationId xmlns:a16="http://schemas.microsoft.com/office/drawing/2014/main" id="{26E95189-7D02-21E3-219C-5DDE110155BD}"/>
              </a:ext>
            </a:extLst>
          </p:cNvPr>
          <p:cNvSpPr txBox="1"/>
          <p:nvPr/>
        </p:nvSpPr>
        <p:spPr>
          <a:xfrm>
            <a:off x="0" y="0"/>
            <a:ext cx="12192000" cy="2308324"/>
          </a:xfrm>
          <a:prstGeom prst="rect">
            <a:avLst/>
          </a:prstGeom>
          <a:noFill/>
        </p:spPr>
        <p:txBody>
          <a:bodyPr wrap="square" rtlCol="0">
            <a:spAutoFit/>
          </a:bodyPr>
          <a:lstStyle/>
          <a:p>
            <a:r>
              <a:rPr lang="en-IN" sz="4800" dirty="0">
                <a:solidFill>
                  <a:schemeClr val="bg1"/>
                </a:solidFill>
                <a:latin typeface="Arial Rounded MT Bold" panose="020F0704030504030204" pitchFamily="34" charset="0"/>
              </a:rPr>
              <a:t>Participant rating : authoring an&amp; reviewing code with GitHub Copilot Chart </a:t>
            </a:r>
            <a:endParaRPr lang="en-US" sz="4800" dirty="0">
              <a:solidFill>
                <a:schemeClr val="bg1"/>
              </a:solidFill>
              <a:latin typeface="Arial Rounded MT Bold" panose="020F0704030504030204" pitchFamily="34" charset="0"/>
            </a:endParaRPr>
          </a:p>
        </p:txBody>
      </p:sp>
      <p:pic>
        <p:nvPicPr>
          <p:cNvPr id="5" name="Picture 2" descr="Chart showing participant ratings of how GitHub Copilot Chat impacted authoring and reviewing code, measuring frustration level, focus, enjoyment, confidence, time researching, and time on repetitive tasks">
            <a:extLst>
              <a:ext uri="{FF2B5EF4-FFF2-40B4-BE49-F238E27FC236}">
                <a16:creationId xmlns:a16="http://schemas.microsoft.com/office/drawing/2014/main" id="{2126F0F3-7308-A3CC-A528-D787CC9589B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5695"/>
          <a:stretch/>
        </p:blipFill>
        <p:spPr bwMode="auto">
          <a:xfrm>
            <a:off x="990600" y="2356048"/>
            <a:ext cx="9753600" cy="40767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EB99CF8-F64F-D833-2366-EC0E783466B9}"/>
              </a:ext>
            </a:extLst>
          </p:cNvPr>
          <p:cNvSpPr txBox="1"/>
          <p:nvPr/>
        </p:nvSpPr>
        <p:spPr>
          <a:xfrm>
            <a:off x="5958840" y="6235531"/>
            <a:ext cx="6233160" cy="646331"/>
          </a:xfrm>
          <a:prstGeom prst="rect">
            <a:avLst/>
          </a:prstGeom>
          <a:noFill/>
        </p:spPr>
        <p:txBody>
          <a:bodyPr wrap="square">
            <a:spAutoFit/>
          </a:bodyPr>
          <a:lstStyle/>
          <a:p>
            <a:r>
              <a:rPr lang="en-US" dirty="0">
                <a:solidFill>
                  <a:srgbClr val="8A8A8A"/>
                </a:solidFill>
              </a:rPr>
              <a:t>https://github.blog/2023-10-10-research-quantifying-github-copilots-impact-on-code-quality/</a:t>
            </a:r>
          </a:p>
        </p:txBody>
      </p:sp>
    </p:spTree>
    <p:extLst>
      <p:ext uri="{BB962C8B-B14F-4D97-AF65-F5344CB8AC3E}">
        <p14:creationId xmlns:p14="http://schemas.microsoft.com/office/powerpoint/2010/main" val="1530531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04ADA1-8600-4C45-C9E3-F49FA72C255C}"/>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4" name="Picture 3">
            <a:extLst>
              <a:ext uri="{FF2B5EF4-FFF2-40B4-BE49-F238E27FC236}">
                <a16:creationId xmlns:a16="http://schemas.microsoft.com/office/drawing/2014/main" id="{39FF8BE4-A413-29A6-AD15-71BECE2FF53C}"/>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8" name="Picture 7" descr="Copilot generating a tictactoe game">
            <a:extLst>
              <a:ext uri="{FF2B5EF4-FFF2-40B4-BE49-F238E27FC236}">
                <a16:creationId xmlns:a16="http://schemas.microsoft.com/office/drawing/2014/main" id="{C0E226F9-9A4E-63D7-4061-4BEC2ECAEB9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405846" y="2101759"/>
            <a:ext cx="5715000" cy="3571875"/>
          </a:xfrm>
          <a:prstGeom prst="rect">
            <a:avLst/>
          </a:prstGeom>
          <a:noFill/>
          <a:ln>
            <a:noFill/>
          </a:ln>
        </p:spPr>
      </p:pic>
      <p:sp>
        <p:nvSpPr>
          <p:cNvPr id="10" name="TextBox 9">
            <a:extLst>
              <a:ext uri="{FF2B5EF4-FFF2-40B4-BE49-F238E27FC236}">
                <a16:creationId xmlns:a16="http://schemas.microsoft.com/office/drawing/2014/main" id="{BA2300AA-75EC-C203-921D-8D0D0C42A91E}"/>
              </a:ext>
            </a:extLst>
          </p:cNvPr>
          <p:cNvSpPr txBox="1"/>
          <p:nvPr/>
        </p:nvSpPr>
        <p:spPr>
          <a:xfrm>
            <a:off x="428017" y="7149882"/>
            <a:ext cx="6096000" cy="212365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6600" dirty="0">
                <a:solidFill>
                  <a:prstClr val="white"/>
                </a:solidFill>
                <a:latin typeface="Arial Rounded MT Bold" panose="020F0704030504030204" pitchFamily="34" charset="0"/>
              </a:rPr>
              <a:t>Y</a:t>
            </a:r>
            <a:r>
              <a:rPr kumimoji="0" lang="en-IN" sz="66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mn-cs"/>
              </a:rPr>
              <a:t>our AI Pair Programmer</a:t>
            </a:r>
            <a:endParaRPr kumimoji="0" lang="en-US" sz="66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mn-cs"/>
            </a:endParaRPr>
          </a:p>
        </p:txBody>
      </p:sp>
    </p:spTree>
    <p:extLst>
      <p:ext uri="{BB962C8B-B14F-4D97-AF65-F5344CB8AC3E}">
        <p14:creationId xmlns:p14="http://schemas.microsoft.com/office/powerpoint/2010/main" val="30409122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A96CCE60-7A01-D511-9AD4-A36800DF2C2F}"/>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5" name="TextBox 4">
            <a:extLst>
              <a:ext uri="{FF2B5EF4-FFF2-40B4-BE49-F238E27FC236}">
                <a16:creationId xmlns:a16="http://schemas.microsoft.com/office/drawing/2014/main" id="{1949A6D5-211F-DB7B-D1AE-2A79DA11B7D0}"/>
              </a:ext>
            </a:extLst>
          </p:cNvPr>
          <p:cNvSpPr txBox="1"/>
          <p:nvPr/>
        </p:nvSpPr>
        <p:spPr>
          <a:xfrm>
            <a:off x="266700" y="241300"/>
            <a:ext cx="11760200" cy="1569660"/>
          </a:xfrm>
          <a:prstGeom prst="rect">
            <a:avLst/>
          </a:prstGeom>
          <a:noFill/>
        </p:spPr>
        <p:txBody>
          <a:bodyPr wrap="square" rtlCol="0">
            <a:spAutoFit/>
          </a:bodyPr>
          <a:lstStyle/>
          <a:p>
            <a:r>
              <a:rPr lang="en-IN" sz="4800" dirty="0">
                <a:solidFill>
                  <a:schemeClr val="bg1"/>
                </a:solidFill>
                <a:latin typeface="Arial Rounded MT Bold" panose="020F0704030504030204" pitchFamily="34" charset="0"/>
              </a:rPr>
              <a:t>Average rating for reviewing code with or without GitHub </a:t>
            </a:r>
            <a:r>
              <a:rPr lang="en-IN" sz="4800">
                <a:solidFill>
                  <a:schemeClr val="bg1"/>
                </a:solidFill>
                <a:latin typeface="Arial Rounded MT Bold" panose="020F0704030504030204" pitchFamily="34" charset="0"/>
              </a:rPr>
              <a:t>Copilot Chat</a:t>
            </a:r>
            <a:endParaRPr lang="en-US" sz="4800" dirty="0">
              <a:solidFill>
                <a:schemeClr val="bg1"/>
              </a:solidFill>
              <a:latin typeface="Arial Rounded MT Bold" panose="020F0704030504030204" pitchFamily="34" charset="0"/>
            </a:endParaRPr>
          </a:p>
        </p:txBody>
      </p:sp>
      <p:pic>
        <p:nvPicPr>
          <p:cNvPr id="6" name="Picture 2" descr="Bar chart showing average rating for reviewing code with and without GitHub Copilot Chat, measuring if code was easy to write, error-free, readable, reusable, concise, maintainable, resilient, and actionable">
            <a:extLst>
              <a:ext uri="{FF2B5EF4-FFF2-40B4-BE49-F238E27FC236}">
                <a16:creationId xmlns:a16="http://schemas.microsoft.com/office/drawing/2014/main" id="{9E314E48-5019-F1B7-B13B-8F8AEA286F1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7547"/>
          <a:stretch/>
        </p:blipFill>
        <p:spPr bwMode="auto">
          <a:xfrm>
            <a:off x="406400" y="2052260"/>
            <a:ext cx="9753600" cy="39751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0729A0D-E66B-B5EC-07AC-C6E68C1AA6B6}"/>
              </a:ext>
            </a:extLst>
          </p:cNvPr>
          <p:cNvSpPr txBox="1"/>
          <p:nvPr/>
        </p:nvSpPr>
        <p:spPr>
          <a:xfrm>
            <a:off x="6146800" y="6190794"/>
            <a:ext cx="6111240" cy="646331"/>
          </a:xfrm>
          <a:prstGeom prst="rect">
            <a:avLst/>
          </a:prstGeom>
          <a:noFill/>
        </p:spPr>
        <p:txBody>
          <a:bodyPr wrap="square">
            <a:spAutoFit/>
          </a:bodyPr>
          <a:lstStyle/>
          <a:p>
            <a:r>
              <a:rPr lang="en-US" dirty="0">
                <a:solidFill>
                  <a:srgbClr val="8A8A8A"/>
                </a:solidFill>
              </a:rPr>
              <a:t>https://github.blog/2023-10-10-research-quantifying-github-copilots-impact-on-code-quality/</a:t>
            </a:r>
          </a:p>
        </p:txBody>
      </p:sp>
    </p:spTree>
    <p:extLst>
      <p:ext uri="{BB962C8B-B14F-4D97-AF65-F5344CB8AC3E}">
        <p14:creationId xmlns:p14="http://schemas.microsoft.com/office/powerpoint/2010/main" val="119619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1DE6709B-6668-0C6B-D6B5-9FE384ED47A9}"/>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7170" name="Picture 2" descr="Bar chart showing average rating for reviewing code with and without GitHub Copilot Chat, measuring if code was easy to write, error-free, readable, reusable, concise, maintainable, resilient, and actionable">
            <a:extLst>
              <a:ext uri="{FF2B5EF4-FFF2-40B4-BE49-F238E27FC236}">
                <a16:creationId xmlns:a16="http://schemas.microsoft.com/office/drawing/2014/main" id="{4430136B-5272-8E7D-8796-6EF309D4B34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19200" y="685800"/>
            <a:ext cx="9753600" cy="54864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BDCA8A3-E58F-E5E4-5894-3AC3875F31C8}"/>
              </a:ext>
            </a:extLst>
          </p:cNvPr>
          <p:cNvSpPr txBox="1"/>
          <p:nvPr/>
        </p:nvSpPr>
        <p:spPr>
          <a:xfrm>
            <a:off x="6187440" y="6166534"/>
            <a:ext cx="6096000" cy="646331"/>
          </a:xfrm>
          <a:prstGeom prst="rect">
            <a:avLst/>
          </a:prstGeom>
          <a:noFill/>
        </p:spPr>
        <p:txBody>
          <a:bodyPr wrap="square">
            <a:spAutoFit/>
          </a:bodyPr>
          <a:lstStyle/>
          <a:p>
            <a:r>
              <a:rPr lang="en-US" dirty="0">
                <a:solidFill>
                  <a:srgbClr val="8A8A8A"/>
                </a:solidFill>
              </a:rPr>
              <a:t>https://github.blog/2023-10-10-research-quantifying-github-copilots-impact-on-code-quality/</a:t>
            </a:r>
          </a:p>
        </p:txBody>
      </p:sp>
    </p:spTree>
    <p:extLst>
      <p:ext uri="{BB962C8B-B14F-4D97-AF65-F5344CB8AC3E}">
        <p14:creationId xmlns:p14="http://schemas.microsoft.com/office/powerpoint/2010/main" val="13322508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DE4F5C70-9A1C-0E06-7539-11C94907A4BC}"/>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10" name="TextBox 9">
            <a:extLst>
              <a:ext uri="{FF2B5EF4-FFF2-40B4-BE49-F238E27FC236}">
                <a16:creationId xmlns:a16="http://schemas.microsoft.com/office/drawing/2014/main" id="{433054BD-2060-9E77-C224-9D5DE3CAF29F}"/>
              </a:ext>
            </a:extLst>
          </p:cNvPr>
          <p:cNvSpPr txBox="1"/>
          <p:nvPr/>
        </p:nvSpPr>
        <p:spPr>
          <a:xfrm>
            <a:off x="-962025" y="3013501"/>
            <a:ext cx="7286625" cy="830997"/>
          </a:xfrm>
          <a:prstGeom prst="rect">
            <a:avLst/>
          </a:prstGeom>
          <a:noFill/>
        </p:spPr>
        <p:txBody>
          <a:bodyPr wrap="square" rtlCol="0">
            <a:spAutoFit/>
          </a:bodyPr>
          <a:lstStyle/>
          <a:p>
            <a:pPr algn="ctr"/>
            <a:r>
              <a:rPr lang="en-IN" sz="4800">
                <a:solidFill>
                  <a:srgbClr val="FFFFFF"/>
                </a:solidFill>
                <a:latin typeface="Arial Rounded MT Bold" panose="020F0704030504030204" pitchFamily="34" charset="0"/>
              </a:rPr>
              <a:t>Conclusion</a:t>
            </a:r>
            <a:endParaRPr lang="en-US" sz="4800">
              <a:solidFill>
                <a:srgbClr val="FFFFFF"/>
              </a:solidFill>
              <a:latin typeface="Arial Rounded MT Bold" panose="020F0704030504030204" pitchFamily="34" charset="0"/>
            </a:endParaRPr>
          </a:p>
        </p:txBody>
      </p:sp>
    </p:spTree>
    <p:extLst>
      <p:ext uri="{BB962C8B-B14F-4D97-AF65-F5344CB8AC3E}">
        <p14:creationId xmlns:p14="http://schemas.microsoft.com/office/powerpoint/2010/main" val="24324961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CAE36FA2-1196-FBF1-B9A2-B8CD26A16074}"/>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5" name="TextBox 4">
            <a:extLst>
              <a:ext uri="{FF2B5EF4-FFF2-40B4-BE49-F238E27FC236}">
                <a16:creationId xmlns:a16="http://schemas.microsoft.com/office/drawing/2014/main" id="{CA155499-73B3-2500-00B8-158494265C8C}"/>
              </a:ext>
            </a:extLst>
          </p:cNvPr>
          <p:cNvSpPr txBox="1"/>
          <p:nvPr/>
        </p:nvSpPr>
        <p:spPr>
          <a:xfrm>
            <a:off x="1899636" y="1253327"/>
            <a:ext cx="6096000" cy="1569660"/>
          </a:xfrm>
          <a:prstGeom prst="rect">
            <a:avLst/>
          </a:prstGeom>
          <a:noFill/>
        </p:spPr>
        <p:txBody>
          <a:bodyPr wrap="square">
            <a:spAutoFit/>
          </a:bodyPr>
          <a:lstStyle/>
          <a:p>
            <a:r>
              <a:rPr lang="en-IN" sz="4800" spc="-10" dirty="0">
                <a:solidFill>
                  <a:srgbClr val="A371F6"/>
                </a:solidFill>
                <a:latin typeface="Verdana" panose="020B0604030504040204" pitchFamily="34" charset="0"/>
                <a:ea typeface="Verdana" panose="020B0604030504040204" pitchFamily="34" charset="0"/>
              </a:rPr>
              <a:t>GitHub</a:t>
            </a:r>
            <a:r>
              <a:rPr lang="en-IN" sz="4800" spc="-105" dirty="0">
                <a:solidFill>
                  <a:srgbClr val="A371F6"/>
                </a:solidFill>
                <a:latin typeface="Verdana" panose="020B0604030504040204" pitchFamily="34" charset="0"/>
                <a:ea typeface="Verdana" panose="020B0604030504040204" pitchFamily="34" charset="0"/>
              </a:rPr>
              <a:t> </a:t>
            </a:r>
            <a:r>
              <a:rPr lang="en-IN" sz="4800" spc="-5" dirty="0">
                <a:solidFill>
                  <a:srgbClr val="A371F6"/>
                </a:solidFill>
                <a:latin typeface="Verdana" panose="020B0604030504040204" pitchFamily="34" charset="0"/>
                <a:ea typeface="Verdana" panose="020B0604030504040204" pitchFamily="34" charset="0"/>
              </a:rPr>
              <a:t>Copilot </a:t>
            </a:r>
            <a:r>
              <a:rPr lang="en-IN" sz="4800" spc="-1320" dirty="0">
                <a:solidFill>
                  <a:srgbClr val="A371F6"/>
                </a:solidFill>
                <a:latin typeface="Verdana" panose="020B0604030504040204" pitchFamily="34" charset="0"/>
                <a:ea typeface="Verdana" panose="020B0604030504040204" pitchFamily="34" charset="0"/>
              </a:rPr>
              <a:t> </a:t>
            </a:r>
            <a:r>
              <a:rPr lang="en-IN" sz="4800" spc="-5" dirty="0">
                <a:solidFill>
                  <a:srgbClr val="FDFFFD"/>
                </a:solidFill>
                <a:latin typeface="Verdana" panose="020B0604030504040204" pitchFamily="34" charset="0"/>
                <a:ea typeface="Verdana" panose="020B0604030504040204" pitchFamily="34" charset="0"/>
              </a:rPr>
              <a:t>can</a:t>
            </a:r>
            <a:r>
              <a:rPr lang="en-IN" sz="4800" spc="-30" dirty="0">
                <a:solidFill>
                  <a:srgbClr val="FDFFFD"/>
                </a:solidFill>
                <a:latin typeface="Verdana" panose="020B0604030504040204" pitchFamily="34" charset="0"/>
                <a:ea typeface="Verdana" panose="020B0604030504040204" pitchFamily="34" charset="0"/>
              </a:rPr>
              <a:t> </a:t>
            </a:r>
            <a:r>
              <a:rPr lang="en-IN" sz="4800" spc="-10" dirty="0">
                <a:solidFill>
                  <a:srgbClr val="FDFFFD"/>
                </a:solidFill>
                <a:latin typeface="Verdana" panose="020B0604030504040204" pitchFamily="34" charset="0"/>
                <a:ea typeface="Verdana" panose="020B0604030504040204" pitchFamily="34" charset="0"/>
              </a:rPr>
              <a:t>help</a:t>
            </a:r>
            <a:r>
              <a:rPr lang="en-IN" sz="4800" spc="-30" dirty="0">
                <a:solidFill>
                  <a:srgbClr val="FDFFFD"/>
                </a:solidFill>
                <a:latin typeface="Verdana" panose="020B0604030504040204" pitchFamily="34" charset="0"/>
                <a:ea typeface="Verdana" panose="020B0604030504040204" pitchFamily="34" charset="0"/>
              </a:rPr>
              <a:t> </a:t>
            </a:r>
            <a:r>
              <a:rPr lang="en-IN" sz="4800" spc="-5" dirty="0">
                <a:solidFill>
                  <a:srgbClr val="FDFFFD"/>
                </a:solidFill>
                <a:latin typeface="Verdana" panose="020B0604030504040204" pitchFamily="34" charset="0"/>
                <a:ea typeface="Verdana" panose="020B0604030504040204" pitchFamily="34" charset="0"/>
              </a:rPr>
              <a:t>you</a:t>
            </a:r>
            <a:endParaRPr lang="en-US" sz="4800" dirty="0">
              <a:latin typeface="Verdana" panose="020B0604030504040204" pitchFamily="34" charset="0"/>
              <a:ea typeface="Verdana" panose="020B0604030504040204" pitchFamily="34" charset="0"/>
            </a:endParaRPr>
          </a:p>
        </p:txBody>
      </p:sp>
      <p:grpSp>
        <p:nvGrpSpPr>
          <p:cNvPr id="6" name="object 2">
            <a:extLst>
              <a:ext uri="{FF2B5EF4-FFF2-40B4-BE49-F238E27FC236}">
                <a16:creationId xmlns:a16="http://schemas.microsoft.com/office/drawing/2014/main" id="{FE233DC4-023E-F771-59AE-7FE8160295C6}"/>
              </a:ext>
            </a:extLst>
          </p:cNvPr>
          <p:cNvGrpSpPr/>
          <p:nvPr/>
        </p:nvGrpSpPr>
        <p:grpSpPr>
          <a:xfrm>
            <a:off x="1775738" y="4487453"/>
            <a:ext cx="8981161" cy="1117600"/>
            <a:chOff x="566064" y="3246148"/>
            <a:chExt cx="8034020" cy="1117600"/>
          </a:xfrm>
        </p:grpSpPr>
        <p:pic>
          <p:nvPicPr>
            <p:cNvPr id="7" name="object 3">
              <a:extLst>
                <a:ext uri="{FF2B5EF4-FFF2-40B4-BE49-F238E27FC236}">
                  <a16:creationId xmlns:a16="http://schemas.microsoft.com/office/drawing/2014/main" id="{ABB2E8B4-CC0A-D163-6833-9E8F60FCC59F}"/>
                </a:ext>
              </a:extLst>
            </p:cNvPr>
            <p:cNvPicPr/>
            <p:nvPr/>
          </p:nvPicPr>
          <p:blipFill>
            <a:blip r:embed="rId5" cstate="print"/>
            <a:stretch>
              <a:fillRect/>
            </a:stretch>
          </p:blipFill>
          <p:spPr>
            <a:xfrm>
              <a:off x="566064" y="3290739"/>
              <a:ext cx="8034014" cy="1072629"/>
            </a:xfrm>
            <a:prstGeom prst="rect">
              <a:avLst/>
            </a:prstGeom>
          </p:spPr>
        </p:pic>
        <p:sp>
          <p:nvSpPr>
            <p:cNvPr id="8" name="object 4">
              <a:extLst>
                <a:ext uri="{FF2B5EF4-FFF2-40B4-BE49-F238E27FC236}">
                  <a16:creationId xmlns:a16="http://schemas.microsoft.com/office/drawing/2014/main" id="{B43D77E5-6056-CD83-7B89-831FA3402125}"/>
                </a:ext>
              </a:extLst>
            </p:cNvPr>
            <p:cNvSpPr/>
            <p:nvPr/>
          </p:nvSpPr>
          <p:spPr>
            <a:xfrm>
              <a:off x="676896" y="3250911"/>
              <a:ext cx="7812405" cy="851535"/>
            </a:xfrm>
            <a:custGeom>
              <a:avLst/>
              <a:gdLst/>
              <a:ahLst/>
              <a:cxnLst/>
              <a:rect l="l" t="t" r="r" b="b"/>
              <a:pathLst>
                <a:path w="7812405" h="851535">
                  <a:moveTo>
                    <a:pt x="7746528" y="850965"/>
                  </a:moveTo>
                  <a:lnTo>
                    <a:pt x="65822" y="850965"/>
                  </a:lnTo>
                  <a:lnTo>
                    <a:pt x="40201" y="845793"/>
                  </a:lnTo>
                  <a:lnTo>
                    <a:pt x="19278" y="831687"/>
                  </a:lnTo>
                  <a:lnTo>
                    <a:pt x="5172" y="810764"/>
                  </a:lnTo>
                  <a:lnTo>
                    <a:pt x="0" y="785143"/>
                  </a:lnTo>
                  <a:lnTo>
                    <a:pt x="0" y="65822"/>
                  </a:lnTo>
                  <a:lnTo>
                    <a:pt x="5172" y="40201"/>
                  </a:lnTo>
                  <a:lnTo>
                    <a:pt x="19279" y="19278"/>
                  </a:lnTo>
                  <a:lnTo>
                    <a:pt x="40201" y="5172"/>
                  </a:lnTo>
                  <a:lnTo>
                    <a:pt x="65822" y="0"/>
                  </a:lnTo>
                  <a:lnTo>
                    <a:pt x="7746528" y="0"/>
                  </a:lnTo>
                  <a:lnTo>
                    <a:pt x="7783046" y="11058"/>
                  </a:lnTo>
                  <a:lnTo>
                    <a:pt x="7807340" y="40633"/>
                  </a:lnTo>
                  <a:lnTo>
                    <a:pt x="7812350" y="65822"/>
                  </a:lnTo>
                  <a:lnTo>
                    <a:pt x="7812350" y="785143"/>
                  </a:lnTo>
                  <a:lnTo>
                    <a:pt x="7807178" y="810764"/>
                  </a:lnTo>
                  <a:lnTo>
                    <a:pt x="7793072" y="831687"/>
                  </a:lnTo>
                  <a:lnTo>
                    <a:pt x="7772149" y="845793"/>
                  </a:lnTo>
                  <a:lnTo>
                    <a:pt x="7746528" y="850965"/>
                  </a:lnTo>
                  <a:close/>
                </a:path>
              </a:pathLst>
            </a:custGeom>
            <a:solidFill>
              <a:srgbClr val="0D1117"/>
            </a:solidFill>
          </p:spPr>
          <p:txBody>
            <a:bodyPr wrap="square" lIns="0" tIns="0" rIns="0" bIns="0" rtlCol="0"/>
            <a:lstStyle/>
            <a:p>
              <a:endParaRPr/>
            </a:p>
          </p:txBody>
        </p:sp>
        <p:sp>
          <p:nvSpPr>
            <p:cNvPr id="9" name="object 5">
              <a:extLst>
                <a:ext uri="{FF2B5EF4-FFF2-40B4-BE49-F238E27FC236}">
                  <a16:creationId xmlns:a16="http://schemas.microsoft.com/office/drawing/2014/main" id="{A48B7EB7-97FA-8A23-3B2F-E6F16F501EFE}"/>
                </a:ext>
              </a:extLst>
            </p:cNvPr>
            <p:cNvSpPr/>
            <p:nvPr/>
          </p:nvSpPr>
          <p:spPr>
            <a:xfrm>
              <a:off x="676896" y="3250911"/>
              <a:ext cx="7812405" cy="851535"/>
            </a:xfrm>
            <a:custGeom>
              <a:avLst/>
              <a:gdLst/>
              <a:ahLst/>
              <a:cxnLst/>
              <a:rect l="l" t="t" r="r" b="b"/>
              <a:pathLst>
                <a:path w="7812405" h="851535">
                  <a:moveTo>
                    <a:pt x="0" y="65822"/>
                  </a:moveTo>
                  <a:lnTo>
                    <a:pt x="5172" y="40201"/>
                  </a:lnTo>
                  <a:lnTo>
                    <a:pt x="19278" y="19278"/>
                  </a:lnTo>
                  <a:lnTo>
                    <a:pt x="40201" y="5172"/>
                  </a:lnTo>
                  <a:lnTo>
                    <a:pt x="65822" y="0"/>
                  </a:lnTo>
                  <a:lnTo>
                    <a:pt x="7746528" y="0"/>
                  </a:lnTo>
                  <a:lnTo>
                    <a:pt x="7783046" y="11058"/>
                  </a:lnTo>
                  <a:lnTo>
                    <a:pt x="7807340" y="40633"/>
                  </a:lnTo>
                  <a:lnTo>
                    <a:pt x="7812350" y="65822"/>
                  </a:lnTo>
                  <a:lnTo>
                    <a:pt x="7812350" y="785143"/>
                  </a:lnTo>
                  <a:lnTo>
                    <a:pt x="7807178" y="810764"/>
                  </a:lnTo>
                  <a:lnTo>
                    <a:pt x="7793072" y="831687"/>
                  </a:lnTo>
                  <a:lnTo>
                    <a:pt x="7772149" y="845793"/>
                  </a:lnTo>
                  <a:lnTo>
                    <a:pt x="7746528" y="850965"/>
                  </a:lnTo>
                  <a:lnTo>
                    <a:pt x="65822" y="850965"/>
                  </a:lnTo>
                  <a:lnTo>
                    <a:pt x="40201" y="845793"/>
                  </a:lnTo>
                  <a:lnTo>
                    <a:pt x="19278" y="831687"/>
                  </a:lnTo>
                  <a:lnTo>
                    <a:pt x="5172" y="810764"/>
                  </a:lnTo>
                  <a:lnTo>
                    <a:pt x="0" y="785143"/>
                  </a:lnTo>
                  <a:lnTo>
                    <a:pt x="0" y="65822"/>
                  </a:lnTo>
                  <a:close/>
                </a:path>
              </a:pathLst>
            </a:custGeom>
            <a:ln w="9524">
              <a:solidFill>
                <a:srgbClr val="57CBC4"/>
              </a:solidFill>
            </a:ln>
          </p:spPr>
          <p:txBody>
            <a:bodyPr wrap="square" lIns="0" tIns="0" rIns="0" bIns="0" rtlCol="0"/>
            <a:lstStyle/>
            <a:p>
              <a:endParaRPr/>
            </a:p>
          </p:txBody>
        </p:sp>
      </p:grpSp>
      <p:grpSp>
        <p:nvGrpSpPr>
          <p:cNvPr id="10" name="object 11">
            <a:extLst>
              <a:ext uri="{FF2B5EF4-FFF2-40B4-BE49-F238E27FC236}">
                <a16:creationId xmlns:a16="http://schemas.microsoft.com/office/drawing/2014/main" id="{9583F139-C621-9BD4-AB5F-EE1AF4671574}"/>
              </a:ext>
            </a:extLst>
          </p:cNvPr>
          <p:cNvGrpSpPr/>
          <p:nvPr/>
        </p:nvGrpSpPr>
        <p:grpSpPr>
          <a:xfrm>
            <a:off x="2134696" y="4694253"/>
            <a:ext cx="6741795" cy="310515"/>
            <a:chOff x="891379" y="3521153"/>
            <a:chExt cx="6741795" cy="310515"/>
          </a:xfrm>
        </p:grpSpPr>
        <p:pic>
          <p:nvPicPr>
            <p:cNvPr id="11" name="object 12">
              <a:extLst>
                <a:ext uri="{FF2B5EF4-FFF2-40B4-BE49-F238E27FC236}">
                  <a16:creationId xmlns:a16="http://schemas.microsoft.com/office/drawing/2014/main" id="{07FE69C9-8510-1814-97EC-F4BAF8A3E89F}"/>
                </a:ext>
              </a:extLst>
            </p:cNvPr>
            <p:cNvPicPr/>
            <p:nvPr/>
          </p:nvPicPr>
          <p:blipFill>
            <a:blip r:embed="rId6" cstate="print"/>
            <a:stretch>
              <a:fillRect/>
            </a:stretch>
          </p:blipFill>
          <p:spPr>
            <a:xfrm>
              <a:off x="5312295" y="3534379"/>
              <a:ext cx="210311" cy="284029"/>
            </a:xfrm>
            <a:prstGeom prst="rect">
              <a:avLst/>
            </a:prstGeom>
          </p:spPr>
        </p:pic>
        <p:pic>
          <p:nvPicPr>
            <p:cNvPr id="12" name="object 13">
              <a:extLst>
                <a:ext uri="{FF2B5EF4-FFF2-40B4-BE49-F238E27FC236}">
                  <a16:creationId xmlns:a16="http://schemas.microsoft.com/office/drawing/2014/main" id="{39C03650-3736-6551-CFBA-A1886BD27036}"/>
                </a:ext>
              </a:extLst>
            </p:cNvPr>
            <p:cNvPicPr/>
            <p:nvPr/>
          </p:nvPicPr>
          <p:blipFill>
            <a:blip r:embed="rId7" cstate="print"/>
            <a:stretch>
              <a:fillRect/>
            </a:stretch>
          </p:blipFill>
          <p:spPr>
            <a:xfrm>
              <a:off x="2820141" y="3547899"/>
              <a:ext cx="256031" cy="256990"/>
            </a:xfrm>
            <a:prstGeom prst="rect">
              <a:avLst/>
            </a:prstGeom>
          </p:spPr>
        </p:pic>
        <p:pic>
          <p:nvPicPr>
            <p:cNvPr id="13" name="object 14">
              <a:extLst>
                <a:ext uri="{FF2B5EF4-FFF2-40B4-BE49-F238E27FC236}">
                  <a16:creationId xmlns:a16="http://schemas.microsoft.com/office/drawing/2014/main" id="{C9A8A5FE-C42C-4088-F5BE-7A4A0D9D1340}"/>
                </a:ext>
              </a:extLst>
            </p:cNvPr>
            <p:cNvPicPr/>
            <p:nvPr/>
          </p:nvPicPr>
          <p:blipFill>
            <a:blip r:embed="rId8" cstate="print"/>
            <a:stretch>
              <a:fillRect/>
            </a:stretch>
          </p:blipFill>
          <p:spPr>
            <a:xfrm>
              <a:off x="7377053" y="3586921"/>
              <a:ext cx="256031" cy="178946"/>
            </a:xfrm>
            <a:prstGeom prst="rect">
              <a:avLst/>
            </a:prstGeom>
          </p:spPr>
        </p:pic>
        <p:pic>
          <p:nvPicPr>
            <p:cNvPr id="14" name="object 15">
              <a:extLst>
                <a:ext uri="{FF2B5EF4-FFF2-40B4-BE49-F238E27FC236}">
                  <a16:creationId xmlns:a16="http://schemas.microsoft.com/office/drawing/2014/main" id="{627F8DDC-34D2-69AA-92BB-8C241038C03C}"/>
                </a:ext>
              </a:extLst>
            </p:cNvPr>
            <p:cNvPicPr/>
            <p:nvPr/>
          </p:nvPicPr>
          <p:blipFill>
            <a:blip r:embed="rId9" cstate="print"/>
            <a:stretch>
              <a:fillRect/>
            </a:stretch>
          </p:blipFill>
          <p:spPr>
            <a:xfrm>
              <a:off x="891379" y="3521153"/>
              <a:ext cx="256031" cy="310481"/>
            </a:xfrm>
            <a:prstGeom prst="rect">
              <a:avLst/>
            </a:prstGeom>
          </p:spPr>
        </p:pic>
      </p:grpSp>
      <p:sp>
        <p:nvSpPr>
          <p:cNvPr id="16" name="TextBox 15">
            <a:extLst>
              <a:ext uri="{FF2B5EF4-FFF2-40B4-BE49-F238E27FC236}">
                <a16:creationId xmlns:a16="http://schemas.microsoft.com/office/drawing/2014/main" id="{A6F2C3B8-0B76-DFA7-2B6B-AFB04BF0230A}"/>
              </a:ext>
            </a:extLst>
          </p:cNvPr>
          <p:cNvSpPr txBox="1"/>
          <p:nvPr/>
        </p:nvSpPr>
        <p:spPr>
          <a:xfrm>
            <a:off x="2468954" y="4694253"/>
            <a:ext cx="1479334" cy="369332"/>
          </a:xfrm>
          <a:prstGeom prst="rect">
            <a:avLst/>
          </a:prstGeom>
          <a:noFill/>
        </p:spPr>
        <p:txBody>
          <a:bodyPr wrap="square">
            <a:spAutoFit/>
          </a:bodyPr>
          <a:lstStyle/>
          <a:p>
            <a:r>
              <a:rPr lang="en-US" sz="1800" spc="-5">
                <a:solidFill>
                  <a:srgbClr val="FDFFFD"/>
                </a:solidFill>
                <a:latin typeface="Arial MT"/>
                <a:cs typeface="Arial MT"/>
              </a:rPr>
              <a:t>Brainstorm</a:t>
            </a:r>
            <a:endParaRPr lang="en-US"/>
          </a:p>
        </p:txBody>
      </p:sp>
      <p:sp>
        <p:nvSpPr>
          <p:cNvPr id="19" name="object 7">
            <a:extLst>
              <a:ext uri="{FF2B5EF4-FFF2-40B4-BE49-F238E27FC236}">
                <a16:creationId xmlns:a16="http://schemas.microsoft.com/office/drawing/2014/main" id="{917EEEC0-EEE9-9A89-9FA7-A792EB2B37C4}"/>
              </a:ext>
            </a:extLst>
          </p:cNvPr>
          <p:cNvSpPr txBox="1"/>
          <p:nvPr/>
        </p:nvSpPr>
        <p:spPr>
          <a:xfrm>
            <a:off x="4411361" y="4734423"/>
            <a:ext cx="1595120" cy="269240"/>
          </a:xfrm>
          <a:prstGeom prst="rect">
            <a:avLst/>
          </a:prstGeom>
        </p:spPr>
        <p:txBody>
          <a:bodyPr vert="horz" wrap="square" lIns="0" tIns="12700" rIns="0" bIns="0" rtlCol="0">
            <a:spAutoFit/>
          </a:bodyPr>
          <a:lstStyle/>
          <a:p>
            <a:pPr marL="12700">
              <a:lnSpc>
                <a:spcPct val="100000"/>
              </a:lnSpc>
              <a:spcBef>
                <a:spcPts val="100"/>
              </a:spcBef>
            </a:pPr>
            <a:r>
              <a:rPr sz="1600">
                <a:solidFill>
                  <a:srgbClr val="FDFFFD"/>
                </a:solidFill>
                <a:latin typeface="Arial MT"/>
                <a:cs typeface="Arial MT"/>
              </a:rPr>
              <a:t>Jog</a:t>
            </a:r>
            <a:r>
              <a:rPr sz="1600" spc="-50">
                <a:solidFill>
                  <a:srgbClr val="FDFFFD"/>
                </a:solidFill>
                <a:latin typeface="Arial MT"/>
                <a:cs typeface="Arial MT"/>
              </a:rPr>
              <a:t> </a:t>
            </a:r>
            <a:r>
              <a:rPr sz="1600">
                <a:solidFill>
                  <a:srgbClr val="FDFFFD"/>
                </a:solidFill>
                <a:latin typeface="Arial MT"/>
                <a:cs typeface="Arial MT"/>
              </a:rPr>
              <a:t>your</a:t>
            </a:r>
            <a:r>
              <a:rPr sz="1600" spc="-50">
                <a:solidFill>
                  <a:srgbClr val="FDFFFD"/>
                </a:solidFill>
                <a:latin typeface="Arial MT"/>
                <a:cs typeface="Arial MT"/>
              </a:rPr>
              <a:t> </a:t>
            </a:r>
            <a:r>
              <a:rPr sz="1600">
                <a:solidFill>
                  <a:srgbClr val="FDFFFD"/>
                </a:solidFill>
                <a:latin typeface="Arial MT"/>
                <a:cs typeface="Arial MT"/>
              </a:rPr>
              <a:t>memory</a:t>
            </a:r>
            <a:endParaRPr sz="1600">
              <a:latin typeface="Arial MT"/>
              <a:cs typeface="Arial MT"/>
            </a:endParaRPr>
          </a:p>
        </p:txBody>
      </p:sp>
      <p:sp>
        <p:nvSpPr>
          <p:cNvPr id="22" name="object 8">
            <a:extLst>
              <a:ext uri="{FF2B5EF4-FFF2-40B4-BE49-F238E27FC236}">
                <a16:creationId xmlns:a16="http://schemas.microsoft.com/office/drawing/2014/main" id="{0DCE05A0-C7A7-9079-1093-389AA43986BF}"/>
              </a:ext>
            </a:extLst>
          </p:cNvPr>
          <p:cNvSpPr txBox="1"/>
          <p:nvPr/>
        </p:nvSpPr>
        <p:spPr>
          <a:xfrm>
            <a:off x="7021504" y="4722268"/>
            <a:ext cx="1153795" cy="269240"/>
          </a:xfrm>
          <a:prstGeom prst="rect">
            <a:avLst/>
          </a:prstGeom>
        </p:spPr>
        <p:txBody>
          <a:bodyPr vert="horz" wrap="square" lIns="0" tIns="12700" rIns="0" bIns="0" rtlCol="0">
            <a:spAutoFit/>
          </a:bodyPr>
          <a:lstStyle/>
          <a:p>
            <a:pPr marL="12700">
              <a:lnSpc>
                <a:spcPct val="100000"/>
              </a:lnSpc>
              <a:spcBef>
                <a:spcPts val="100"/>
              </a:spcBef>
            </a:pPr>
            <a:r>
              <a:rPr sz="1600" spc="-5">
                <a:solidFill>
                  <a:srgbClr val="FDFFFD"/>
                </a:solidFill>
                <a:latin typeface="Arial MT"/>
                <a:cs typeface="Arial MT"/>
              </a:rPr>
              <a:t>Retain</a:t>
            </a:r>
            <a:r>
              <a:rPr sz="1600" spc="-80">
                <a:solidFill>
                  <a:srgbClr val="FDFFFD"/>
                </a:solidFill>
                <a:latin typeface="Arial MT"/>
                <a:cs typeface="Arial MT"/>
              </a:rPr>
              <a:t> </a:t>
            </a:r>
            <a:r>
              <a:rPr sz="1600" spc="-5">
                <a:solidFill>
                  <a:srgbClr val="FDFFFD"/>
                </a:solidFill>
                <a:latin typeface="Arial MT"/>
                <a:cs typeface="Arial MT"/>
              </a:rPr>
              <a:t>focus</a:t>
            </a:r>
            <a:endParaRPr sz="1600">
              <a:latin typeface="Arial MT"/>
              <a:cs typeface="Arial MT"/>
            </a:endParaRPr>
          </a:p>
        </p:txBody>
      </p:sp>
      <p:sp>
        <p:nvSpPr>
          <p:cNvPr id="23" name="object 8">
            <a:extLst>
              <a:ext uri="{FF2B5EF4-FFF2-40B4-BE49-F238E27FC236}">
                <a16:creationId xmlns:a16="http://schemas.microsoft.com/office/drawing/2014/main" id="{588C3953-9D8D-F511-01B3-002E8AB19D9F}"/>
              </a:ext>
            </a:extLst>
          </p:cNvPr>
          <p:cNvSpPr txBox="1"/>
          <p:nvPr/>
        </p:nvSpPr>
        <p:spPr>
          <a:xfrm>
            <a:off x="8941609" y="4777013"/>
            <a:ext cx="1153795" cy="269240"/>
          </a:xfrm>
          <a:prstGeom prst="rect">
            <a:avLst/>
          </a:prstGeom>
        </p:spPr>
        <p:txBody>
          <a:bodyPr vert="horz" wrap="square" lIns="0" tIns="12700" rIns="0" bIns="0" rtlCol="0">
            <a:spAutoFit/>
          </a:bodyPr>
          <a:lstStyle/>
          <a:p>
            <a:pPr marL="12700">
              <a:lnSpc>
                <a:spcPct val="100000"/>
              </a:lnSpc>
              <a:spcBef>
                <a:spcPts val="100"/>
              </a:spcBef>
            </a:pPr>
            <a:r>
              <a:rPr sz="1600" spc="-5">
                <a:solidFill>
                  <a:srgbClr val="FDFFFD"/>
                </a:solidFill>
                <a:latin typeface="Arial MT"/>
                <a:cs typeface="Arial MT"/>
              </a:rPr>
              <a:t>Retain</a:t>
            </a:r>
            <a:r>
              <a:rPr sz="1600" spc="-80">
                <a:solidFill>
                  <a:srgbClr val="FDFFFD"/>
                </a:solidFill>
                <a:latin typeface="Arial MT"/>
                <a:cs typeface="Arial MT"/>
              </a:rPr>
              <a:t> </a:t>
            </a:r>
            <a:r>
              <a:rPr sz="1600" spc="-5">
                <a:solidFill>
                  <a:srgbClr val="FDFFFD"/>
                </a:solidFill>
                <a:latin typeface="Arial MT"/>
                <a:cs typeface="Arial MT"/>
              </a:rPr>
              <a:t>focus</a:t>
            </a:r>
            <a:endParaRPr sz="1600">
              <a:latin typeface="Arial MT"/>
              <a:cs typeface="Arial MT"/>
            </a:endParaRPr>
          </a:p>
        </p:txBody>
      </p:sp>
    </p:spTree>
    <p:extLst>
      <p:ext uri="{BB962C8B-B14F-4D97-AF65-F5344CB8AC3E}">
        <p14:creationId xmlns:p14="http://schemas.microsoft.com/office/powerpoint/2010/main" val="6395676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35874E6B-A60C-C588-5174-0ED69F98AAFC}"/>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Tree>
    <p:extLst>
      <p:ext uri="{BB962C8B-B14F-4D97-AF65-F5344CB8AC3E}">
        <p14:creationId xmlns:p14="http://schemas.microsoft.com/office/powerpoint/2010/main" val="411255627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B597637-8C77-2359-2C50-754AEF1EF8C8}"/>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35000" contrast="17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50A0628B-65FA-9D1F-58C6-0A46F3110617}"/>
              </a:ext>
            </a:extLst>
          </p:cNvPr>
          <p:cNvSpPr txBox="1"/>
          <p:nvPr/>
        </p:nvSpPr>
        <p:spPr>
          <a:xfrm>
            <a:off x="3048000" y="2875002"/>
            <a:ext cx="6096000" cy="1107996"/>
          </a:xfrm>
          <a:prstGeom prst="rect">
            <a:avLst/>
          </a:prstGeom>
          <a:noFill/>
        </p:spPr>
        <p:txBody>
          <a:bodyPr wrap="square">
            <a:spAutoFit/>
          </a:bodyPr>
          <a:lstStyle/>
          <a:p>
            <a:pPr algn="ctr"/>
            <a:r>
              <a:rPr lang="en-IN" sz="6400">
                <a:solidFill>
                  <a:schemeClr val="bg1"/>
                </a:solidFill>
                <a:latin typeface="Arial Rounded MT Bold" panose="020F0704030504030204" pitchFamily="34" charset="0"/>
              </a:rPr>
              <a:t>Thank You</a:t>
            </a:r>
            <a:endParaRPr lang="en-US" sz="6400">
              <a:solidFill>
                <a:schemeClr val="bg1"/>
              </a:solidFill>
              <a:latin typeface="Arial Rounded MT Bold" panose="020F0704030504030204" pitchFamily="34" charset="0"/>
            </a:endParaRPr>
          </a:p>
        </p:txBody>
      </p:sp>
    </p:spTree>
    <p:extLst>
      <p:ext uri="{BB962C8B-B14F-4D97-AF65-F5344CB8AC3E}">
        <p14:creationId xmlns:p14="http://schemas.microsoft.com/office/powerpoint/2010/main" val="23015511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FAC81F8-15E8-B9D4-4D73-83A97CACF0C3}"/>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ED333A8C-435A-CC4C-3648-4D86BEA13D1F}"/>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14" name="TextBox 13">
            <a:extLst>
              <a:ext uri="{FF2B5EF4-FFF2-40B4-BE49-F238E27FC236}">
                <a16:creationId xmlns:a16="http://schemas.microsoft.com/office/drawing/2014/main" id="{E6BD7A2D-3192-8441-170B-292E59985B26}"/>
              </a:ext>
            </a:extLst>
          </p:cNvPr>
          <p:cNvSpPr txBox="1"/>
          <p:nvPr/>
        </p:nvSpPr>
        <p:spPr>
          <a:xfrm>
            <a:off x="0" y="2367171"/>
            <a:ext cx="6096000" cy="212365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6600" dirty="0">
                <a:solidFill>
                  <a:prstClr val="white"/>
                </a:solidFill>
                <a:latin typeface="Arial Rounded MT Bold" panose="020F0704030504030204" pitchFamily="34" charset="0"/>
              </a:rPr>
              <a:t>Y</a:t>
            </a:r>
            <a:r>
              <a:rPr kumimoji="0" lang="en-IN" sz="66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mn-cs"/>
              </a:rPr>
              <a:t>our AI Pair Programmer</a:t>
            </a:r>
            <a:endParaRPr kumimoji="0" lang="en-US" sz="66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mn-cs"/>
            </a:endParaRPr>
          </a:p>
        </p:txBody>
      </p:sp>
      <p:pic>
        <p:nvPicPr>
          <p:cNvPr id="15" name="Picture 14" descr="Copilot generating a tictactoe game">
            <a:extLst>
              <a:ext uri="{FF2B5EF4-FFF2-40B4-BE49-F238E27FC236}">
                <a16:creationId xmlns:a16="http://schemas.microsoft.com/office/drawing/2014/main" id="{16B3AF4F-3D2C-0D3E-0B8D-6C96AE622D9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405846" y="2093050"/>
            <a:ext cx="5715000" cy="3571875"/>
          </a:xfrm>
          <a:prstGeom prst="rect">
            <a:avLst/>
          </a:prstGeom>
          <a:noFill/>
          <a:ln>
            <a:noFill/>
          </a:ln>
        </p:spPr>
      </p:pic>
    </p:spTree>
    <p:extLst>
      <p:ext uri="{BB962C8B-B14F-4D97-AF65-F5344CB8AC3E}">
        <p14:creationId xmlns:p14="http://schemas.microsoft.com/office/powerpoint/2010/main" val="24334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pic>
        <p:nvPicPr>
          <p:cNvPr id="3" name="Picture 2">
            <a:extLst>
              <a:ext uri="{FF2B5EF4-FFF2-40B4-BE49-F238E27FC236}">
                <a16:creationId xmlns:a16="http://schemas.microsoft.com/office/drawing/2014/main" id="{9819F6EA-D0E6-02AA-40B8-A0C4AB090B1D}"/>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a:scene3d>
            <a:camera prst="orthographicFront"/>
            <a:lightRig rig="threePt" dir="t"/>
          </a:scene3d>
          <a:sp3d prstMaterial="metal"/>
        </p:spPr>
      </p:pic>
      <p:sp>
        <p:nvSpPr>
          <p:cNvPr id="5" name="TextBox 4">
            <a:extLst>
              <a:ext uri="{FF2B5EF4-FFF2-40B4-BE49-F238E27FC236}">
                <a16:creationId xmlns:a16="http://schemas.microsoft.com/office/drawing/2014/main" id="{5FAC05C6-5355-FEC0-7604-7BD3C7008E9F}"/>
              </a:ext>
            </a:extLst>
          </p:cNvPr>
          <p:cNvSpPr txBox="1"/>
          <p:nvPr/>
        </p:nvSpPr>
        <p:spPr>
          <a:xfrm>
            <a:off x="285553" y="323551"/>
            <a:ext cx="11620893" cy="830997"/>
          </a:xfrm>
          <a:prstGeom prst="rect">
            <a:avLst/>
          </a:prstGeom>
          <a:noFill/>
        </p:spPr>
        <p:txBody>
          <a:bodyPr wrap="square">
            <a:spAutoFit/>
          </a:bodyPr>
          <a:lstStyle/>
          <a:p>
            <a:r>
              <a:rPr lang="en-IN" sz="4800" dirty="0">
                <a:solidFill>
                  <a:schemeClr val="bg1"/>
                </a:solidFill>
                <a:latin typeface="Arial Rounded MT Bold" panose="020F0704030504030204" pitchFamily="34" charset="0"/>
              </a:rPr>
              <a:t>Which model is GitHub copilot using ?</a:t>
            </a:r>
            <a:endParaRPr lang="en-US" sz="4800" dirty="0">
              <a:solidFill>
                <a:schemeClr val="bg1"/>
              </a:solidFill>
              <a:latin typeface="Arial Rounded MT Bold" panose="020F0704030504030204" pitchFamily="34" charset="0"/>
            </a:endParaRPr>
          </a:p>
        </p:txBody>
      </p:sp>
      <p:sp>
        <p:nvSpPr>
          <p:cNvPr id="7" name="TextBox 6">
            <a:extLst>
              <a:ext uri="{FF2B5EF4-FFF2-40B4-BE49-F238E27FC236}">
                <a16:creationId xmlns:a16="http://schemas.microsoft.com/office/drawing/2014/main" id="{64F5DA58-A97A-3A96-6B0A-10ADC5819E96}"/>
              </a:ext>
            </a:extLst>
          </p:cNvPr>
          <p:cNvSpPr txBox="1"/>
          <p:nvPr/>
        </p:nvSpPr>
        <p:spPr>
          <a:xfrm>
            <a:off x="558539" y="2309096"/>
            <a:ext cx="8238952" cy="1815882"/>
          </a:xfrm>
          <a:prstGeom prst="rect">
            <a:avLst/>
          </a:prstGeom>
          <a:noFill/>
        </p:spPr>
        <p:txBody>
          <a:bodyPr wrap="square">
            <a:spAutoFit/>
            <a:scene3d>
              <a:camera prst="orthographicFront"/>
              <a:lightRig rig="threePt" dir="t"/>
            </a:scene3d>
            <a:sp3d extrusionH="57150">
              <a:extrusionClr>
                <a:srgbClr val="6818B0"/>
              </a:extrusionClr>
            </a:sp3d>
          </a:bodyPr>
          <a:lstStyle/>
          <a:p>
            <a:r>
              <a:rPr lang="en-IN" sz="2800" b="0" i="0" dirty="0">
                <a:gradFill flip="none" rotWithShape="1">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tileRect/>
                </a:gradFill>
                <a:effectLst/>
                <a:latin typeface="Verdana" panose="020B0604030504040204" pitchFamily="34" charset="0"/>
                <a:ea typeface="Verdana" panose="020B0604030504040204" pitchFamily="34" charset="0"/>
              </a:rPr>
              <a:t>GitHub Copilot is powered by a generative AI model developed by GitHub, OpenAI, and Microsoft.</a:t>
            </a:r>
          </a:p>
          <a:p>
            <a:endParaRPr lang="en-IN" sz="2800" b="0" i="0" dirty="0">
              <a:gradFill flip="none" rotWithShape="1">
                <a:gsLst>
                  <a:gs pos="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tileRect/>
              </a:gradFill>
              <a:effectLst/>
              <a:latin typeface="Verdana" panose="020B0604030504040204" pitchFamily="34" charset="0"/>
              <a:ea typeface="Verdana" panose="020B0604030504040204" pitchFamily="34" charset="0"/>
            </a:endParaRPr>
          </a:p>
        </p:txBody>
      </p:sp>
      <p:sp>
        <p:nvSpPr>
          <p:cNvPr id="4" name="TextBox 3">
            <a:extLst>
              <a:ext uri="{FF2B5EF4-FFF2-40B4-BE49-F238E27FC236}">
                <a16:creationId xmlns:a16="http://schemas.microsoft.com/office/drawing/2014/main" id="{ADE719CB-69C1-0BF4-59DC-4D12AE310A9A}"/>
              </a:ext>
            </a:extLst>
          </p:cNvPr>
          <p:cNvSpPr txBox="1"/>
          <p:nvPr/>
        </p:nvSpPr>
        <p:spPr>
          <a:xfrm>
            <a:off x="558539" y="3903960"/>
            <a:ext cx="8238952" cy="2677656"/>
          </a:xfrm>
          <a:prstGeom prst="rect">
            <a:avLst/>
          </a:prstGeom>
          <a:noFill/>
        </p:spPr>
        <p:txBody>
          <a:bodyPr wrap="square" rtlCol="0">
            <a:spAutoFit/>
          </a:bodyPr>
          <a:lstStyle/>
          <a:p>
            <a:r>
              <a:rPr lang="en-IN" sz="2800" b="0" i="0" dirty="0">
                <a:gradFill>
                  <a:gsLst>
                    <a:gs pos="1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ffectLst/>
                <a:latin typeface="Verdana" panose="020B0604030504040204" pitchFamily="34" charset="0"/>
                <a:ea typeface="Verdana" panose="020B0604030504040204" pitchFamily="34" charset="0"/>
              </a:rPr>
              <a:t>GitHub Copilot is trained on all languages that appear in public repositories. For each language, the quality of suggestions you receive may depend on the volume and diversity of training data for that language.</a:t>
            </a:r>
          </a:p>
          <a:p>
            <a:endParaRPr lang="en-US" sz="2800" dirty="0">
              <a:gradFill>
                <a:gsLst>
                  <a:gs pos="17000">
                    <a:srgbClr val="6818B0"/>
                  </a:gs>
                  <a:gs pos="60000">
                    <a:schemeClr val="accent1">
                      <a:lumMod val="45000"/>
                      <a:lumOff val="55000"/>
                    </a:schemeClr>
                  </a:gs>
                  <a:gs pos="83000">
                    <a:schemeClr val="accent1">
                      <a:lumMod val="45000"/>
                      <a:lumOff val="55000"/>
                    </a:schemeClr>
                  </a:gs>
                  <a:gs pos="100000">
                    <a:schemeClr val="accent1">
                      <a:lumMod val="30000"/>
                      <a:lumOff val="70000"/>
                    </a:schemeClr>
                  </a:gs>
                </a:gsLst>
                <a:lin ang="8100000" scaled="1"/>
              </a:gradFill>
            </a:endParaRPr>
          </a:p>
        </p:txBody>
      </p:sp>
    </p:spTree>
    <p:extLst>
      <p:ext uri="{BB962C8B-B14F-4D97-AF65-F5344CB8AC3E}">
        <p14:creationId xmlns:p14="http://schemas.microsoft.com/office/powerpoint/2010/main" val="19868464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3">
            <a:duotone>
              <a:prstClr val="black"/>
              <a:srgbClr val="26213F">
                <a:tint val="45000"/>
                <a:satMod val="400000"/>
              </a:srgb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4397"/>
            <a:ext cx="12192000" cy="6858000"/>
          </a:xfrm>
          <a:prstGeom prst="rect">
            <a:avLst/>
          </a:prstGeom>
          <a:solidFill>
            <a:srgbClr val="26213F"/>
          </a:solidFill>
        </p:spPr>
      </p:pic>
      <p:pic>
        <p:nvPicPr>
          <p:cNvPr id="4" name="Picture 3" descr="A computer screen shot of a black square with a white logo&#10;&#10;Description automatically generated">
            <a:extLst>
              <a:ext uri="{FF2B5EF4-FFF2-40B4-BE49-F238E27FC236}">
                <a16:creationId xmlns:a16="http://schemas.microsoft.com/office/drawing/2014/main" id="{414975D1-B01F-BF8D-AE0C-AEE8AEEF4057}"/>
              </a:ext>
            </a:extLst>
          </p:cNvPr>
          <p:cNvPicPr>
            <a:picLocks noChangeAspect="1"/>
          </p:cNvPicPr>
          <p:nvPr/>
        </p:nvPicPr>
        <p:blipFill rotWithShape="1">
          <a:blip r:embed="rId5">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5" name="Picture 4" descr="A cartoon character with goggles&#10;&#10;Description automatically generated">
            <a:extLst>
              <a:ext uri="{FF2B5EF4-FFF2-40B4-BE49-F238E27FC236}">
                <a16:creationId xmlns:a16="http://schemas.microsoft.com/office/drawing/2014/main" id="{3BEB9C3F-FF81-B057-6C56-1E2BB8AF688F}"/>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2487539" y="1816515"/>
            <a:ext cx="1511963" cy="1063805"/>
          </a:xfrm>
          <a:prstGeom prst="rect">
            <a:avLst/>
          </a:prstGeom>
        </p:spPr>
      </p:pic>
      <p:pic>
        <p:nvPicPr>
          <p:cNvPr id="10" name="object 5">
            <a:extLst>
              <a:ext uri="{FF2B5EF4-FFF2-40B4-BE49-F238E27FC236}">
                <a16:creationId xmlns:a16="http://schemas.microsoft.com/office/drawing/2014/main" id="{349062C5-F7B1-721B-4D7C-380107CA5D73}"/>
              </a:ext>
            </a:extLst>
          </p:cNvPr>
          <p:cNvPicPr/>
          <p:nvPr/>
        </p:nvPicPr>
        <p:blipFill>
          <a:blip r:embed="rId8" cstate="print"/>
          <a:stretch>
            <a:fillRect/>
          </a:stretch>
        </p:blipFill>
        <p:spPr>
          <a:xfrm>
            <a:off x="6637412" y="502794"/>
            <a:ext cx="5238205" cy="3921034"/>
          </a:xfrm>
          <a:prstGeom prst="rect">
            <a:avLst/>
          </a:prstGeom>
        </p:spPr>
      </p:pic>
      <p:sp>
        <p:nvSpPr>
          <p:cNvPr id="11" name="object 7">
            <a:extLst>
              <a:ext uri="{FF2B5EF4-FFF2-40B4-BE49-F238E27FC236}">
                <a16:creationId xmlns:a16="http://schemas.microsoft.com/office/drawing/2014/main" id="{0452F95C-99C0-7809-C86B-A06373189ACC}"/>
              </a:ext>
            </a:extLst>
          </p:cNvPr>
          <p:cNvSpPr/>
          <p:nvPr/>
        </p:nvSpPr>
        <p:spPr>
          <a:xfrm>
            <a:off x="6906189" y="2152232"/>
            <a:ext cx="4969428" cy="2292532"/>
          </a:xfrm>
          <a:custGeom>
            <a:avLst/>
            <a:gdLst/>
            <a:ahLst/>
            <a:cxnLst/>
            <a:rect l="l" t="t" r="r" b="b"/>
            <a:pathLst>
              <a:path w="4567555" h="2214245">
                <a:moveTo>
                  <a:pt x="4567513" y="2213999"/>
                </a:moveTo>
                <a:lnTo>
                  <a:pt x="0" y="2213999"/>
                </a:lnTo>
                <a:lnTo>
                  <a:pt x="0" y="0"/>
                </a:lnTo>
                <a:lnTo>
                  <a:pt x="4567513" y="0"/>
                </a:lnTo>
                <a:lnTo>
                  <a:pt x="4567513" y="2213999"/>
                </a:lnTo>
                <a:close/>
              </a:path>
            </a:pathLst>
          </a:custGeom>
          <a:solidFill>
            <a:srgbClr val="242930"/>
          </a:solidFill>
        </p:spPr>
        <p:txBody>
          <a:bodyPr wrap="square" lIns="0" tIns="0" rIns="0" bIns="0" rtlCol="0"/>
          <a:lstStyle/>
          <a:p>
            <a:endParaRPr dirty="0"/>
          </a:p>
        </p:txBody>
      </p:sp>
      <p:grpSp>
        <p:nvGrpSpPr>
          <p:cNvPr id="12" name="object 11">
            <a:extLst>
              <a:ext uri="{FF2B5EF4-FFF2-40B4-BE49-F238E27FC236}">
                <a16:creationId xmlns:a16="http://schemas.microsoft.com/office/drawing/2014/main" id="{31448DB4-5B3C-D5F1-D00B-2DCD8A9FE9DB}"/>
              </a:ext>
            </a:extLst>
          </p:cNvPr>
          <p:cNvGrpSpPr/>
          <p:nvPr/>
        </p:nvGrpSpPr>
        <p:grpSpPr>
          <a:xfrm>
            <a:off x="984215" y="1683854"/>
            <a:ext cx="4937759" cy="1133475"/>
            <a:chOff x="361950" y="2077641"/>
            <a:chExt cx="3784600" cy="782955"/>
          </a:xfrm>
        </p:grpSpPr>
        <p:pic>
          <p:nvPicPr>
            <p:cNvPr id="13" name="object 12">
              <a:extLst>
                <a:ext uri="{FF2B5EF4-FFF2-40B4-BE49-F238E27FC236}">
                  <a16:creationId xmlns:a16="http://schemas.microsoft.com/office/drawing/2014/main" id="{653447E5-0446-F99C-03E9-932FF3786993}"/>
                </a:ext>
              </a:extLst>
            </p:cNvPr>
            <p:cNvPicPr/>
            <p:nvPr/>
          </p:nvPicPr>
          <p:blipFill>
            <a:blip r:embed="rId9" cstate="print"/>
            <a:stretch>
              <a:fillRect/>
            </a:stretch>
          </p:blipFill>
          <p:spPr>
            <a:xfrm>
              <a:off x="361950" y="2077641"/>
              <a:ext cx="769544" cy="782477"/>
            </a:xfrm>
            <a:prstGeom prst="rect">
              <a:avLst/>
            </a:prstGeom>
          </p:spPr>
        </p:pic>
        <p:pic>
          <p:nvPicPr>
            <p:cNvPr id="14" name="object 13">
              <a:extLst>
                <a:ext uri="{FF2B5EF4-FFF2-40B4-BE49-F238E27FC236}">
                  <a16:creationId xmlns:a16="http://schemas.microsoft.com/office/drawing/2014/main" id="{3A152E4D-8485-55BB-F01E-EC5BCBB07F53}"/>
                </a:ext>
              </a:extLst>
            </p:cNvPr>
            <p:cNvPicPr/>
            <p:nvPr/>
          </p:nvPicPr>
          <p:blipFill>
            <a:blip r:embed="rId10" cstate="print"/>
            <a:stretch>
              <a:fillRect/>
            </a:stretch>
          </p:blipFill>
          <p:spPr>
            <a:xfrm>
              <a:off x="1174866" y="2400299"/>
              <a:ext cx="457199" cy="137099"/>
            </a:xfrm>
            <a:prstGeom prst="rect">
              <a:avLst/>
            </a:prstGeom>
          </p:spPr>
        </p:pic>
        <p:sp>
          <p:nvSpPr>
            <p:cNvPr id="15" name="object 14">
              <a:extLst>
                <a:ext uri="{FF2B5EF4-FFF2-40B4-BE49-F238E27FC236}">
                  <a16:creationId xmlns:a16="http://schemas.microsoft.com/office/drawing/2014/main" id="{E840C7E8-5A52-F482-D045-2204FC63257E}"/>
                </a:ext>
              </a:extLst>
            </p:cNvPr>
            <p:cNvSpPr/>
            <p:nvPr/>
          </p:nvSpPr>
          <p:spPr>
            <a:xfrm>
              <a:off x="2620416" y="2213495"/>
              <a:ext cx="1525905" cy="267335"/>
            </a:xfrm>
            <a:custGeom>
              <a:avLst/>
              <a:gdLst/>
              <a:ahLst/>
              <a:cxnLst/>
              <a:rect l="l" t="t" r="r" b="b"/>
              <a:pathLst>
                <a:path w="1525904" h="267335">
                  <a:moveTo>
                    <a:pt x="1525790" y="38100"/>
                  </a:moveTo>
                  <a:lnTo>
                    <a:pt x="1502270" y="2908"/>
                  </a:lnTo>
                  <a:lnTo>
                    <a:pt x="1487690" y="0"/>
                  </a:lnTo>
                  <a:lnTo>
                    <a:pt x="474040" y="0"/>
                  </a:lnTo>
                  <a:lnTo>
                    <a:pt x="459206" y="2997"/>
                  </a:lnTo>
                  <a:lnTo>
                    <a:pt x="447103" y="11163"/>
                  </a:lnTo>
                  <a:lnTo>
                    <a:pt x="438937" y="23279"/>
                  </a:lnTo>
                  <a:lnTo>
                    <a:pt x="435940" y="38100"/>
                  </a:lnTo>
                  <a:lnTo>
                    <a:pt x="435940" y="164503"/>
                  </a:lnTo>
                  <a:lnTo>
                    <a:pt x="68554" y="164503"/>
                  </a:lnTo>
                  <a:lnTo>
                    <a:pt x="68554" y="130225"/>
                  </a:lnTo>
                  <a:lnTo>
                    <a:pt x="0" y="198780"/>
                  </a:lnTo>
                  <a:lnTo>
                    <a:pt x="68554" y="267322"/>
                  </a:lnTo>
                  <a:lnTo>
                    <a:pt x="68554" y="233057"/>
                  </a:lnTo>
                  <a:lnTo>
                    <a:pt x="1525790" y="233057"/>
                  </a:lnTo>
                  <a:lnTo>
                    <a:pt x="1525790" y="190500"/>
                  </a:lnTo>
                  <a:lnTo>
                    <a:pt x="1525790" y="164503"/>
                  </a:lnTo>
                  <a:lnTo>
                    <a:pt x="1525790" y="38100"/>
                  </a:lnTo>
                  <a:close/>
                </a:path>
              </a:pathLst>
            </a:custGeom>
            <a:solidFill>
              <a:srgbClr val="A371F6"/>
            </a:solidFill>
          </p:spPr>
          <p:txBody>
            <a:bodyPr wrap="square" lIns="0" tIns="0" rIns="0" bIns="0" rtlCol="0"/>
            <a:lstStyle/>
            <a:p>
              <a:endParaRPr/>
            </a:p>
          </p:txBody>
        </p:sp>
        <p:sp>
          <p:nvSpPr>
            <p:cNvPr id="16" name="object 15">
              <a:extLst>
                <a:ext uri="{FF2B5EF4-FFF2-40B4-BE49-F238E27FC236}">
                  <a16:creationId xmlns:a16="http://schemas.microsoft.com/office/drawing/2014/main" id="{6A09C509-0867-5686-97D0-13D11559C294}"/>
                </a:ext>
              </a:extLst>
            </p:cNvPr>
            <p:cNvSpPr/>
            <p:nvPr/>
          </p:nvSpPr>
          <p:spPr>
            <a:xfrm>
              <a:off x="2694912" y="2495667"/>
              <a:ext cx="1090295" cy="228600"/>
            </a:xfrm>
            <a:custGeom>
              <a:avLst/>
              <a:gdLst/>
              <a:ahLst/>
              <a:cxnLst/>
              <a:rect l="l" t="t" r="r" b="b"/>
              <a:pathLst>
                <a:path w="1090295" h="228600">
                  <a:moveTo>
                    <a:pt x="1051750" y="228599"/>
                  </a:moveTo>
                  <a:lnTo>
                    <a:pt x="38100" y="228599"/>
                  </a:lnTo>
                  <a:lnTo>
                    <a:pt x="23270" y="225605"/>
                  </a:lnTo>
                  <a:lnTo>
                    <a:pt x="11159" y="217440"/>
                  </a:lnTo>
                  <a:lnTo>
                    <a:pt x="2994" y="205329"/>
                  </a:lnTo>
                  <a:lnTo>
                    <a:pt x="0" y="190499"/>
                  </a:lnTo>
                  <a:lnTo>
                    <a:pt x="0" y="38100"/>
                  </a:lnTo>
                  <a:lnTo>
                    <a:pt x="2994" y="23270"/>
                  </a:lnTo>
                  <a:lnTo>
                    <a:pt x="11159" y="11159"/>
                  </a:lnTo>
                  <a:lnTo>
                    <a:pt x="23270" y="2994"/>
                  </a:lnTo>
                  <a:lnTo>
                    <a:pt x="38100" y="0"/>
                  </a:lnTo>
                  <a:lnTo>
                    <a:pt x="1051750" y="0"/>
                  </a:lnTo>
                  <a:lnTo>
                    <a:pt x="1086950" y="23520"/>
                  </a:lnTo>
                  <a:lnTo>
                    <a:pt x="1089850" y="38100"/>
                  </a:lnTo>
                  <a:lnTo>
                    <a:pt x="1089850" y="190499"/>
                  </a:lnTo>
                  <a:lnTo>
                    <a:pt x="1086856" y="205329"/>
                  </a:lnTo>
                  <a:lnTo>
                    <a:pt x="1078691" y="217440"/>
                  </a:lnTo>
                  <a:lnTo>
                    <a:pt x="1066580" y="225605"/>
                  </a:lnTo>
                  <a:lnTo>
                    <a:pt x="1051750" y="228599"/>
                  </a:lnTo>
                  <a:close/>
                </a:path>
              </a:pathLst>
            </a:custGeom>
            <a:solidFill>
              <a:srgbClr val="378AFC"/>
            </a:solidFill>
          </p:spPr>
          <p:txBody>
            <a:bodyPr wrap="square" lIns="0" tIns="0" rIns="0" bIns="0" rtlCol="0"/>
            <a:lstStyle/>
            <a:p>
              <a:endParaRPr/>
            </a:p>
          </p:txBody>
        </p:sp>
      </p:grpSp>
      <p:sp>
        <p:nvSpPr>
          <p:cNvPr id="17" name="Arrow: Right 16">
            <a:extLst>
              <a:ext uri="{FF2B5EF4-FFF2-40B4-BE49-F238E27FC236}">
                <a16:creationId xmlns:a16="http://schemas.microsoft.com/office/drawing/2014/main" id="{C7A9CB84-BF80-FE88-26E4-3586BE55C153}"/>
              </a:ext>
            </a:extLst>
          </p:cNvPr>
          <p:cNvSpPr/>
          <p:nvPr/>
        </p:nvSpPr>
        <p:spPr>
          <a:xfrm>
            <a:off x="5392787" y="2300791"/>
            <a:ext cx="857795" cy="270528"/>
          </a:xfrm>
          <a:prstGeom prst="rightArrow">
            <a:avLst/>
          </a:prstGeom>
          <a:solidFill>
            <a:srgbClr val="378AFC"/>
          </a:solidFill>
          <a:ln>
            <a:solidFill>
              <a:srgbClr val="378AF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6063E108-4CFF-ECEE-9191-BC6BC99131BF}"/>
              </a:ext>
            </a:extLst>
          </p:cNvPr>
          <p:cNvPicPr>
            <a:picLocks noChangeAspect="1"/>
          </p:cNvPicPr>
          <p:nvPr/>
        </p:nvPicPr>
        <p:blipFill>
          <a:blip r:embed="rId11"/>
          <a:stretch>
            <a:fillRect/>
          </a:stretch>
        </p:blipFill>
        <p:spPr>
          <a:xfrm>
            <a:off x="4591262" y="1851963"/>
            <a:ext cx="1182398" cy="496454"/>
          </a:xfrm>
          <a:prstGeom prst="rect">
            <a:avLst/>
          </a:prstGeom>
        </p:spPr>
      </p:pic>
      <p:pic>
        <p:nvPicPr>
          <p:cNvPr id="25" name="Picture 24">
            <a:extLst>
              <a:ext uri="{FF2B5EF4-FFF2-40B4-BE49-F238E27FC236}">
                <a16:creationId xmlns:a16="http://schemas.microsoft.com/office/drawing/2014/main" id="{6642168F-E102-EE6A-8B84-EF4A72D2633B}"/>
              </a:ext>
            </a:extLst>
          </p:cNvPr>
          <p:cNvPicPr>
            <a:picLocks noChangeAspect="1"/>
          </p:cNvPicPr>
          <p:nvPr/>
        </p:nvPicPr>
        <p:blipFill>
          <a:blip r:embed="rId12"/>
          <a:stretch>
            <a:fillRect/>
          </a:stretch>
        </p:blipFill>
        <p:spPr>
          <a:xfrm>
            <a:off x="3961140" y="2208045"/>
            <a:ext cx="1573705" cy="576732"/>
          </a:xfrm>
          <a:prstGeom prst="rect">
            <a:avLst/>
          </a:prstGeom>
        </p:spPr>
      </p:pic>
      <p:pic>
        <p:nvPicPr>
          <p:cNvPr id="29" name="Picture 28">
            <a:extLst>
              <a:ext uri="{FF2B5EF4-FFF2-40B4-BE49-F238E27FC236}">
                <a16:creationId xmlns:a16="http://schemas.microsoft.com/office/drawing/2014/main" id="{C3A5C388-69D4-430F-F317-55ED072D8CB0}"/>
              </a:ext>
            </a:extLst>
          </p:cNvPr>
          <p:cNvPicPr>
            <a:picLocks noChangeAspect="1"/>
          </p:cNvPicPr>
          <p:nvPr/>
        </p:nvPicPr>
        <p:blipFill>
          <a:blip r:embed="rId13"/>
          <a:stretch>
            <a:fillRect/>
          </a:stretch>
        </p:blipFill>
        <p:spPr>
          <a:xfrm>
            <a:off x="871657" y="2827459"/>
            <a:ext cx="1140051" cy="274344"/>
          </a:xfrm>
          <a:prstGeom prst="rect">
            <a:avLst/>
          </a:prstGeom>
          <a:effectLst>
            <a:glow rad="228600">
              <a:schemeClr val="accent3">
                <a:satMod val="175000"/>
                <a:alpha val="40000"/>
              </a:schemeClr>
            </a:glow>
          </a:effectLst>
        </p:spPr>
      </p:pic>
      <p:grpSp>
        <p:nvGrpSpPr>
          <p:cNvPr id="6" name="Group 5">
            <a:extLst>
              <a:ext uri="{FF2B5EF4-FFF2-40B4-BE49-F238E27FC236}">
                <a16:creationId xmlns:a16="http://schemas.microsoft.com/office/drawing/2014/main" id="{B77EFF43-68FB-AD27-7050-29BA40607BF5}"/>
              </a:ext>
              <a:ext uri="{C183D7F6-B498-43B3-948B-1728B52AA6E4}">
                <adec:decorative xmlns:adec="http://schemas.microsoft.com/office/drawing/2017/decorative" val="0"/>
              </a:ext>
            </a:extLst>
          </p:cNvPr>
          <p:cNvGrpSpPr/>
          <p:nvPr/>
        </p:nvGrpSpPr>
        <p:grpSpPr>
          <a:xfrm>
            <a:off x="203982" y="7024250"/>
            <a:ext cx="10661726" cy="1281498"/>
            <a:chOff x="249778" y="5065248"/>
            <a:chExt cx="10661726" cy="1281498"/>
          </a:xfrm>
        </p:grpSpPr>
        <p:pic>
          <p:nvPicPr>
            <p:cNvPr id="30" name="Picture 29" descr="A purple ribbon in a shape of a triangle&#10;&#10;Description automatically generated">
              <a:extLst>
                <a:ext uri="{FF2B5EF4-FFF2-40B4-BE49-F238E27FC236}">
                  <a16:creationId xmlns:a16="http://schemas.microsoft.com/office/drawing/2014/main" id="{50436F0B-2F2A-B15A-1C86-0D79552FB60C}"/>
                </a:ext>
              </a:extLst>
            </p:cNvPr>
            <p:cNvPicPr>
              <a:picLocks noChangeAspect="1"/>
            </p:cNvPicPr>
            <p:nvPr/>
          </p:nvPicPr>
          <p:blipFill>
            <a:blip r:embed="rId14"/>
            <a:stretch>
              <a:fillRect/>
            </a:stretch>
          </p:blipFill>
          <p:spPr>
            <a:xfrm>
              <a:off x="249778" y="5151495"/>
              <a:ext cx="1344169" cy="1160054"/>
            </a:xfrm>
            <a:prstGeom prst="rect">
              <a:avLst/>
            </a:prstGeom>
            <a:effectLst>
              <a:glow rad="63500">
                <a:schemeClr val="accent1">
                  <a:satMod val="175000"/>
                  <a:alpha val="40000"/>
                </a:schemeClr>
              </a:glow>
            </a:effectLst>
          </p:spPr>
        </p:pic>
        <p:pic>
          <p:nvPicPr>
            <p:cNvPr id="31" name="Picture 30" descr="A blue triangle with a cross&#10;&#10;Description automatically generated">
              <a:extLst>
                <a:ext uri="{FF2B5EF4-FFF2-40B4-BE49-F238E27FC236}">
                  <a16:creationId xmlns:a16="http://schemas.microsoft.com/office/drawing/2014/main" id="{6CB973D7-8E58-2606-1CA8-DCB0815C1578}"/>
                </a:ext>
              </a:extLst>
            </p:cNvPr>
            <p:cNvPicPr>
              <a:picLocks noChangeAspect="1"/>
            </p:cNvPicPr>
            <p:nvPr/>
          </p:nvPicPr>
          <p:blipFill>
            <a:blip r:embed="rId15"/>
            <a:stretch>
              <a:fillRect/>
            </a:stretch>
          </p:blipFill>
          <p:spPr>
            <a:xfrm>
              <a:off x="1711143" y="5141499"/>
              <a:ext cx="1344168" cy="1205247"/>
            </a:xfrm>
            <a:prstGeom prst="rect">
              <a:avLst/>
            </a:prstGeom>
            <a:effectLst>
              <a:glow rad="101600">
                <a:schemeClr val="accent1">
                  <a:satMod val="175000"/>
                  <a:alpha val="40000"/>
                </a:schemeClr>
              </a:glow>
            </a:effectLst>
          </p:spPr>
        </p:pic>
        <p:pic>
          <p:nvPicPr>
            <p:cNvPr id="34" name="Picture 33" descr="A logo of a company&#10;&#10;Description automatically generated">
              <a:extLst>
                <a:ext uri="{FF2B5EF4-FFF2-40B4-BE49-F238E27FC236}">
                  <a16:creationId xmlns:a16="http://schemas.microsoft.com/office/drawing/2014/main" id="{E2A55A8C-A8C1-0A03-323B-B74126C8C93B}"/>
                </a:ext>
              </a:extLst>
            </p:cNvPr>
            <p:cNvPicPr>
              <a:picLocks noChangeAspect="1"/>
            </p:cNvPicPr>
            <p:nvPr/>
          </p:nvPicPr>
          <p:blipFill rotWithShape="1">
            <a:blip r:embed="rId16"/>
            <a:srcRect l="26545" t="25912" r="25091" b="25182"/>
            <a:stretch/>
          </p:blipFill>
          <p:spPr>
            <a:xfrm>
              <a:off x="7769444" y="5225528"/>
              <a:ext cx="1179419" cy="1011988"/>
            </a:xfrm>
            <a:prstGeom prst="rect">
              <a:avLst/>
            </a:prstGeom>
            <a:effectLst>
              <a:glow rad="101600">
                <a:schemeClr val="accent1">
                  <a:satMod val="175000"/>
                  <a:alpha val="40000"/>
                </a:schemeClr>
              </a:glow>
            </a:effectLst>
          </p:spPr>
        </p:pic>
        <p:pic>
          <p:nvPicPr>
            <p:cNvPr id="35" name="Picture 34" descr="A blue and green letter n&#10;&#10;Description automatically generated">
              <a:extLst>
                <a:ext uri="{FF2B5EF4-FFF2-40B4-BE49-F238E27FC236}">
                  <a16:creationId xmlns:a16="http://schemas.microsoft.com/office/drawing/2014/main" id="{56467DF9-36C6-CAFD-04AD-592E95587DE3}"/>
                </a:ext>
              </a:extLst>
            </p:cNvPr>
            <p:cNvPicPr>
              <a:picLocks noChangeAspect="1"/>
            </p:cNvPicPr>
            <p:nvPr/>
          </p:nvPicPr>
          <p:blipFill>
            <a:blip r:embed="rId17"/>
            <a:stretch>
              <a:fillRect/>
            </a:stretch>
          </p:blipFill>
          <p:spPr>
            <a:xfrm>
              <a:off x="9183254" y="5065248"/>
              <a:ext cx="1728250" cy="1269022"/>
            </a:xfrm>
            <a:prstGeom prst="rect">
              <a:avLst/>
            </a:prstGeom>
            <a:effectLst>
              <a:glow rad="139700">
                <a:schemeClr val="accent1">
                  <a:satMod val="175000"/>
                  <a:alpha val="40000"/>
                </a:schemeClr>
              </a:glow>
            </a:effectLst>
          </p:spPr>
        </p:pic>
      </p:grpSp>
    </p:spTree>
    <p:extLst>
      <p:ext uri="{BB962C8B-B14F-4D97-AF65-F5344CB8AC3E}">
        <p14:creationId xmlns:p14="http://schemas.microsoft.com/office/powerpoint/2010/main" val="31906736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3">
            <a:duotone>
              <a:prstClr val="black"/>
              <a:srgbClr val="26213F">
                <a:tint val="45000"/>
                <a:satMod val="400000"/>
              </a:srgb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4397"/>
            <a:ext cx="12192000" cy="6858000"/>
          </a:xfrm>
          <a:prstGeom prst="rect">
            <a:avLst/>
          </a:prstGeom>
          <a:solidFill>
            <a:srgbClr val="26213F"/>
          </a:solidFill>
        </p:spPr>
      </p:pic>
      <p:pic>
        <p:nvPicPr>
          <p:cNvPr id="4" name="Picture 3" descr="A computer screen shot of a black square with a white logo&#10;&#10;Description automatically generated">
            <a:extLst>
              <a:ext uri="{FF2B5EF4-FFF2-40B4-BE49-F238E27FC236}">
                <a16:creationId xmlns:a16="http://schemas.microsoft.com/office/drawing/2014/main" id="{414975D1-B01F-BF8D-AE0C-AEE8AEEF4057}"/>
              </a:ext>
            </a:extLst>
          </p:cNvPr>
          <p:cNvPicPr>
            <a:picLocks noChangeAspect="1"/>
          </p:cNvPicPr>
          <p:nvPr/>
        </p:nvPicPr>
        <p:blipFill rotWithShape="1">
          <a:blip r:embed="rId5">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pic>
        <p:nvPicPr>
          <p:cNvPr id="5" name="Picture 4" descr="A cartoon character with goggles&#10;&#10;Description automatically generated">
            <a:extLst>
              <a:ext uri="{FF2B5EF4-FFF2-40B4-BE49-F238E27FC236}">
                <a16:creationId xmlns:a16="http://schemas.microsoft.com/office/drawing/2014/main" id="{3BEB9C3F-FF81-B057-6C56-1E2BB8AF688F}"/>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2487539" y="1816515"/>
            <a:ext cx="1511963" cy="1063805"/>
          </a:xfrm>
          <a:prstGeom prst="rect">
            <a:avLst/>
          </a:prstGeom>
        </p:spPr>
      </p:pic>
      <p:pic>
        <p:nvPicPr>
          <p:cNvPr id="10" name="object 5">
            <a:extLst>
              <a:ext uri="{FF2B5EF4-FFF2-40B4-BE49-F238E27FC236}">
                <a16:creationId xmlns:a16="http://schemas.microsoft.com/office/drawing/2014/main" id="{349062C5-F7B1-721B-4D7C-380107CA5D73}"/>
              </a:ext>
            </a:extLst>
          </p:cNvPr>
          <p:cNvPicPr/>
          <p:nvPr/>
        </p:nvPicPr>
        <p:blipFill>
          <a:blip r:embed="rId8" cstate="print"/>
          <a:stretch>
            <a:fillRect/>
          </a:stretch>
        </p:blipFill>
        <p:spPr>
          <a:xfrm>
            <a:off x="6637412" y="502794"/>
            <a:ext cx="5238205" cy="3921034"/>
          </a:xfrm>
          <a:prstGeom prst="rect">
            <a:avLst/>
          </a:prstGeom>
        </p:spPr>
      </p:pic>
      <p:sp>
        <p:nvSpPr>
          <p:cNvPr id="11" name="object 7">
            <a:extLst>
              <a:ext uri="{FF2B5EF4-FFF2-40B4-BE49-F238E27FC236}">
                <a16:creationId xmlns:a16="http://schemas.microsoft.com/office/drawing/2014/main" id="{0452F95C-99C0-7809-C86B-A06373189ACC}"/>
              </a:ext>
            </a:extLst>
          </p:cNvPr>
          <p:cNvSpPr/>
          <p:nvPr/>
        </p:nvSpPr>
        <p:spPr>
          <a:xfrm>
            <a:off x="6906189" y="2152232"/>
            <a:ext cx="4969428" cy="2292532"/>
          </a:xfrm>
          <a:custGeom>
            <a:avLst/>
            <a:gdLst/>
            <a:ahLst/>
            <a:cxnLst/>
            <a:rect l="l" t="t" r="r" b="b"/>
            <a:pathLst>
              <a:path w="4567555" h="2214245">
                <a:moveTo>
                  <a:pt x="4567513" y="2213999"/>
                </a:moveTo>
                <a:lnTo>
                  <a:pt x="0" y="2213999"/>
                </a:lnTo>
                <a:lnTo>
                  <a:pt x="0" y="0"/>
                </a:lnTo>
                <a:lnTo>
                  <a:pt x="4567513" y="0"/>
                </a:lnTo>
                <a:lnTo>
                  <a:pt x="4567513" y="2213999"/>
                </a:lnTo>
                <a:close/>
              </a:path>
            </a:pathLst>
          </a:custGeom>
          <a:solidFill>
            <a:srgbClr val="242930"/>
          </a:solidFill>
        </p:spPr>
        <p:txBody>
          <a:bodyPr wrap="square" lIns="0" tIns="0" rIns="0" bIns="0" rtlCol="0"/>
          <a:lstStyle/>
          <a:p>
            <a:endParaRPr/>
          </a:p>
        </p:txBody>
      </p:sp>
      <p:grpSp>
        <p:nvGrpSpPr>
          <p:cNvPr id="12" name="object 11">
            <a:extLst>
              <a:ext uri="{FF2B5EF4-FFF2-40B4-BE49-F238E27FC236}">
                <a16:creationId xmlns:a16="http://schemas.microsoft.com/office/drawing/2014/main" id="{31448DB4-5B3C-D5F1-D00B-2DCD8A9FE9DB}"/>
              </a:ext>
            </a:extLst>
          </p:cNvPr>
          <p:cNvGrpSpPr/>
          <p:nvPr/>
        </p:nvGrpSpPr>
        <p:grpSpPr>
          <a:xfrm>
            <a:off x="984215" y="1683854"/>
            <a:ext cx="4937759" cy="1133475"/>
            <a:chOff x="361950" y="2077641"/>
            <a:chExt cx="3784600" cy="782955"/>
          </a:xfrm>
        </p:grpSpPr>
        <p:pic>
          <p:nvPicPr>
            <p:cNvPr id="13" name="object 12">
              <a:extLst>
                <a:ext uri="{FF2B5EF4-FFF2-40B4-BE49-F238E27FC236}">
                  <a16:creationId xmlns:a16="http://schemas.microsoft.com/office/drawing/2014/main" id="{653447E5-0446-F99C-03E9-932FF3786993}"/>
                </a:ext>
              </a:extLst>
            </p:cNvPr>
            <p:cNvPicPr/>
            <p:nvPr/>
          </p:nvPicPr>
          <p:blipFill>
            <a:blip r:embed="rId9" cstate="print"/>
            <a:stretch>
              <a:fillRect/>
            </a:stretch>
          </p:blipFill>
          <p:spPr>
            <a:xfrm>
              <a:off x="361950" y="2077641"/>
              <a:ext cx="769544" cy="782477"/>
            </a:xfrm>
            <a:prstGeom prst="rect">
              <a:avLst/>
            </a:prstGeom>
          </p:spPr>
        </p:pic>
        <p:pic>
          <p:nvPicPr>
            <p:cNvPr id="14" name="object 13">
              <a:extLst>
                <a:ext uri="{FF2B5EF4-FFF2-40B4-BE49-F238E27FC236}">
                  <a16:creationId xmlns:a16="http://schemas.microsoft.com/office/drawing/2014/main" id="{3A152E4D-8485-55BB-F01E-EC5BCBB07F53}"/>
                </a:ext>
              </a:extLst>
            </p:cNvPr>
            <p:cNvPicPr/>
            <p:nvPr/>
          </p:nvPicPr>
          <p:blipFill>
            <a:blip r:embed="rId10" cstate="print"/>
            <a:stretch>
              <a:fillRect/>
            </a:stretch>
          </p:blipFill>
          <p:spPr>
            <a:xfrm>
              <a:off x="1174866" y="2400299"/>
              <a:ext cx="457199" cy="137099"/>
            </a:xfrm>
            <a:prstGeom prst="rect">
              <a:avLst/>
            </a:prstGeom>
          </p:spPr>
        </p:pic>
        <p:sp>
          <p:nvSpPr>
            <p:cNvPr id="15" name="object 14">
              <a:extLst>
                <a:ext uri="{FF2B5EF4-FFF2-40B4-BE49-F238E27FC236}">
                  <a16:creationId xmlns:a16="http://schemas.microsoft.com/office/drawing/2014/main" id="{E840C7E8-5A52-F482-D045-2204FC63257E}"/>
                </a:ext>
              </a:extLst>
            </p:cNvPr>
            <p:cNvSpPr/>
            <p:nvPr/>
          </p:nvSpPr>
          <p:spPr>
            <a:xfrm>
              <a:off x="2620416" y="2213495"/>
              <a:ext cx="1525905" cy="267335"/>
            </a:xfrm>
            <a:custGeom>
              <a:avLst/>
              <a:gdLst/>
              <a:ahLst/>
              <a:cxnLst/>
              <a:rect l="l" t="t" r="r" b="b"/>
              <a:pathLst>
                <a:path w="1525904" h="267335">
                  <a:moveTo>
                    <a:pt x="1525790" y="38100"/>
                  </a:moveTo>
                  <a:lnTo>
                    <a:pt x="1502270" y="2908"/>
                  </a:lnTo>
                  <a:lnTo>
                    <a:pt x="1487690" y="0"/>
                  </a:lnTo>
                  <a:lnTo>
                    <a:pt x="474040" y="0"/>
                  </a:lnTo>
                  <a:lnTo>
                    <a:pt x="459206" y="2997"/>
                  </a:lnTo>
                  <a:lnTo>
                    <a:pt x="447103" y="11163"/>
                  </a:lnTo>
                  <a:lnTo>
                    <a:pt x="438937" y="23279"/>
                  </a:lnTo>
                  <a:lnTo>
                    <a:pt x="435940" y="38100"/>
                  </a:lnTo>
                  <a:lnTo>
                    <a:pt x="435940" y="164503"/>
                  </a:lnTo>
                  <a:lnTo>
                    <a:pt x="68554" y="164503"/>
                  </a:lnTo>
                  <a:lnTo>
                    <a:pt x="68554" y="130225"/>
                  </a:lnTo>
                  <a:lnTo>
                    <a:pt x="0" y="198780"/>
                  </a:lnTo>
                  <a:lnTo>
                    <a:pt x="68554" y="267322"/>
                  </a:lnTo>
                  <a:lnTo>
                    <a:pt x="68554" y="233057"/>
                  </a:lnTo>
                  <a:lnTo>
                    <a:pt x="1525790" y="233057"/>
                  </a:lnTo>
                  <a:lnTo>
                    <a:pt x="1525790" y="190500"/>
                  </a:lnTo>
                  <a:lnTo>
                    <a:pt x="1525790" y="164503"/>
                  </a:lnTo>
                  <a:lnTo>
                    <a:pt x="1525790" y="38100"/>
                  </a:lnTo>
                  <a:close/>
                </a:path>
              </a:pathLst>
            </a:custGeom>
            <a:solidFill>
              <a:srgbClr val="A371F6"/>
            </a:solidFill>
          </p:spPr>
          <p:txBody>
            <a:bodyPr wrap="square" lIns="0" tIns="0" rIns="0" bIns="0" rtlCol="0"/>
            <a:lstStyle/>
            <a:p>
              <a:endParaRPr/>
            </a:p>
          </p:txBody>
        </p:sp>
        <p:sp>
          <p:nvSpPr>
            <p:cNvPr id="16" name="object 15">
              <a:extLst>
                <a:ext uri="{FF2B5EF4-FFF2-40B4-BE49-F238E27FC236}">
                  <a16:creationId xmlns:a16="http://schemas.microsoft.com/office/drawing/2014/main" id="{6A09C509-0867-5686-97D0-13D11559C294}"/>
                </a:ext>
              </a:extLst>
            </p:cNvPr>
            <p:cNvSpPr/>
            <p:nvPr/>
          </p:nvSpPr>
          <p:spPr>
            <a:xfrm>
              <a:off x="2694912" y="2495667"/>
              <a:ext cx="1090295" cy="228600"/>
            </a:xfrm>
            <a:custGeom>
              <a:avLst/>
              <a:gdLst/>
              <a:ahLst/>
              <a:cxnLst/>
              <a:rect l="l" t="t" r="r" b="b"/>
              <a:pathLst>
                <a:path w="1090295" h="228600">
                  <a:moveTo>
                    <a:pt x="1051750" y="228599"/>
                  </a:moveTo>
                  <a:lnTo>
                    <a:pt x="38100" y="228599"/>
                  </a:lnTo>
                  <a:lnTo>
                    <a:pt x="23270" y="225605"/>
                  </a:lnTo>
                  <a:lnTo>
                    <a:pt x="11159" y="217440"/>
                  </a:lnTo>
                  <a:lnTo>
                    <a:pt x="2994" y="205329"/>
                  </a:lnTo>
                  <a:lnTo>
                    <a:pt x="0" y="190499"/>
                  </a:lnTo>
                  <a:lnTo>
                    <a:pt x="0" y="38100"/>
                  </a:lnTo>
                  <a:lnTo>
                    <a:pt x="2994" y="23270"/>
                  </a:lnTo>
                  <a:lnTo>
                    <a:pt x="11159" y="11159"/>
                  </a:lnTo>
                  <a:lnTo>
                    <a:pt x="23270" y="2994"/>
                  </a:lnTo>
                  <a:lnTo>
                    <a:pt x="38100" y="0"/>
                  </a:lnTo>
                  <a:lnTo>
                    <a:pt x="1051750" y="0"/>
                  </a:lnTo>
                  <a:lnTo>
                    <a:pt x="1086950" y="23520"/>
                  </a:lnTo>
                  <a:lnTo>
                    <a:pt x="1089850" y="38100"/>
                  </a:lnTo>
                  <a:lnTo>
                    <a:pt x="1089850" y="190499"/>
                  </a:lnTo>
                  <a:lnTo>
                    <a:pt x="1086856" y="205329"/>
                  </a:lnTo>
                  <a:lnTo>
                    <a:pt x="1078691" y="217440"/>
                  </a:lnTo>
                  <a:lnTo>
                    <a:pt x="1066580" y="225605"/>
                  </a:lnTo>
                  <a:lnTo>
                    <a:pt x="1051750" y="228599"/>
                  </a:lnTo>
                  <a:close/>
                </a:path>
              </a:pathLst>
            </a:custGeom>
            <a:solidFill>
              <a:srgbClr val="378AFC"/>
            </a:solidFill>
          </p:spPr>
          <p:txBody>
            <a:bodyPr wrap="square" lIns="0" tIns="0" rIns="0" bIns="0" rtlCol="0"/>
            <a:lstStyle/>
            <a:p>
              <a:endParaRPr/>
            </a:p>
          </p:txBody>
        </p:sp>
      </p:grpSp>
      <p:sp>
        <p:nvSpPr>
          <p:cNvPr id="17" name="Arrow: Right 16">
            <a:extLst>
              <a:ext uri="{FF2B5EF4-FFF2-40B4-BE49-F238E27FC236}">
                <a16:creationId xmlns:a16="http://schemas.microsoft.com/office/drawing/2014/main" id="{C7A9CB84-BF80-FE88-26E4-3586BE55C153}"/>
              </a:ext>
            </a:extLst>
          </p:cNvPr>
          <p:cNvSpPr/>
          <p:nvPr/>
        </p:nvSpPr>
        <p:spPr>
          <a:xfrm>
            <a:off x="5392787" y="2300791"/>
            <a:ext cx="857795" cy="270528"/>
          </a:xfrm>
          <a:prstGeom prst="rightArrow">
            <a:avLst/>
          </a:prstGeom>
          <a:solidFill>
            <a:srgbClr val="378AFC"/>
          </a:solidFill>
          <a:ln>
            <a:solidFill>
              <a:srgbClr val="378AF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6063E108-4CFF-ECEE-9191-BC6BC99131BF}"/>
              </a:ext>
            </a:extLst>
          </p:cNvPr>
          <p:cNvPicPr>
            <a:picLocks noChangeAspect="1"/>
          </p:cNvPicPr>
          <p:nvPr/>
        </p:nvPicPr>
        <p:blipFill>
          <a:blip r:embed="rId11"/>
          <a:stretch>
            <a:fillRect/>
          </a:stretch>
        </p:blipFill>
        <p:spPr>
          <a:xfrm>
            <a:off x="4591262" y="1851963"/>
            <a:ext cx="1182398" cy="496454"/>
          </a:xfrm>
          <a:prstGeom prst="rect">
            <a:avLst/>
          </a:prstGeom>
        </p:spPr>
      </p:pic>
      <p:pic>
        <p:nvPicPr>
          <p:cNvPr id="25" name="Picture 24">
            <a:extLst>
              <a:ext uri="{FF2B5EF4-FFF2-40B4-BE49-F238E27FC236}">
                <a16:creationId xmlns:a16="http://schemas.microsoft.com/office/drawing/2014/main" id="{6642168F-E102-EE6A-8B84-EF4A72D2633B}"/>
              </a:ext>
            </a:extLst>
          </p:cNvPr>
          <p:cNvPicPr>
            <a:picLocks noChangeAspect="1"/>
          </p:cNvPicPr>
          <p:nvPr/>
        </p:nvPicPr>
        <p:blipFill>
          <a:blip r:embed="rId12"/>
          <a:stretch>
            <a:fillRect/>
          </a:stretch>
        </p:blipFill>
        <p:spPr>
          <a:xfrm>
            <a:off x="3961140" y="2208045"/>
            <a:ext cx="1573705" cy="576732"/>
          </a:xfrm>
          <a:prstGeom prst="rect">
            <a:avLst/>
          </a:prstGeom>
        </p:spPr>
      </p:pic>
      <p:pic>
        <p:nvPicPr>
          <p:cNvPr id="29" name="Picture 28">
            <a:extLst>
              <a:ext uri="{FF2B5EF4-FFF2-40B4-BE49-F238E27FC236}">
                <a16:creationId xmlns:a16="http://schemas.microsoft.com/office/drawing/2014/main" id="{C3A5C388-69D4-430F-F317-55ED072D8CB0}"/>
              </a:ext>
            </a:extLst>
          </p:cNvPr>
          <p:cNvPicPr>
            <a:picLocks noChangeAspect="1"/>
          </p:cNvPicPr>
          <p:nvPr/>
        </p:nvPicPr>
        <p:blipFill>
          <a:blip r:embed="rId13"/>
          <a:stretch>
            <a:fillRect/>
          </a:stretch>
        </p:blipFill>
        <p:spPr>
          <a:xfrm>
            <a:off x="871657" y="2827459"/>
            <a:ext cx="1140051" cy="274344"/>
          </a:xfrm>
          <a:prstGeom prst="rect">
            <a:avLst/>
          </a:prstGeom>
          <a:effectLst>
            <a:glow rad="228600">
              <a:schemeClr val="accent3">
                <a:satMod val="175000"/>
                <a:alpha val="40000"/>
              </a:schemeClr>
            </a:glow>
          </a:effectLst>
        </p:spPr>
      </p:pic>
      <p:sp>
        <p:nvSpPr>
          <p:cNvPr id="3" name="TextBox 2">
            <a:extLst>
              <a:ext uri="{FF2B5EF4-FFF2-40B4-BE49-F238E27FC236}">
                <a16:creationId xmlns:a16="http://schemas.microsoft.com/office/drawing/2014/main" id="{06556DEF-5DD6-39A5-26AD-F2FA09EB4ED8}"/>
              </a:ext>
            </a:extLst>
          </p:cNvPr>
          <p:cNvSpPr txBox="1"/>
          <p:nvPr/>
        </p:nvSpPr>
        <p:spPr>
          <a:xfrm>
            <a:off x="1885349" y="6419390"/>
            <a:ext cx="1511963" cy="369332"/>
          </a:xfrm>
          <a:prstGeom prst="rect">
            <a:avLst/>
          </a:prstGeom>
          <a:noFill/>
        </p:spPr>
        <p:txBody>
          <a:bodyPr wrap="square" rtlCol="0">
            <a:spAutoFit/>
          </a:bodyPr>
          <a:lstStyle/>
          <a:p>
            <a:r>
              <a:rPr lang="en-IN" dirty="0">
                <a:solidFill>
                  <a:schemeClr val="bg1"/>
                </a:solidFill>
              </a:rPr>
              <a:t>VS Code</a:t>
            </a:r>
            <a:endParaRPr lang="en-US" dirty="0">
              <a:solidFill>
                <a:schemeClr val="bg1"/>
              </a:solidFill>
            </a:endParaRPr>
          </a:p>
        </p:txBody>
      </p:sp>
      <p:sp>
        <p:nvSpPr>
          <p:cNvPr id="7" name="TextBox 6">
            <a:extLst>
              <a:ext uri="{FF2B5EF4-FFF2-40B4-BE49-F238E27FC236}">
                <a16:creationId xmlns:a16="http://schemas.microsoft.com/office/drawing/2014/main" id="{315C098D-C2E4-204F-65F2-06F028123D82}"/>
              </a:ext>
            </a:extLst>
          </p:cNvPr>
          <p:cNvSpPr txBox="1"/>
          <p:nvPr/>
        </p:nvSpPr>
        <p:spPr>
          <a:xfrm>
            <a:off x="373386" y="6398305"/>
            <a:ext cx="1511963" cy="369332"/>
          </a:xfrm>
          <a:prstGeom prst="rect">
            <a:avLst/>
          </a:prstGeom>
          <a:noFill/>
        </p:spPr>
        <p:txBody>
          <a:bodyPr wrap="square" rtlCol="0">
            <a:spAutoFit/>
          </a:bodyPr>
          <a:lstStyle/>
          <a:p>
            <a:r>
              <a:rPr lang="en-IN" dirty="0">
                <a:solidFill>
                  <a:schemeClr val="bg1"/>
                </a:solidFill>
              </a:rPr>
              <a:t>Visual Studio</a:t>
            </a:r>
            <a:endParaRPr lang="en-US" dirty="0">
              <a:solidFill>
                <a:schemeClr val="bg1"/>
              </a:solidFill>
            </a:endParaRPr>
          </a:p>
        </p:txBody>
      </p:sp>
      <p:sp>
        <p:nvSpPr>
          <p:cNvPr id="8" name="TextBox 7">
            <a:extLst>
              <a:ext uri="{FF2B5EF4-FFF2-40B4-BE49-F238E27FC236}">
                <a16:creationId xmlns:a16="http://schemas.microsoft.com/office/drawing/2014/main" id="{438DD711-28BD-745F-EAF8-43BEE3AB2B39}"/>
              </a:ext>
            </a:extLst>
          </p:cNvPr>
          <p:cNvSpPr txBox="1"/>
          <p:nvPr/>
        </p:nvSpPr>
        <p:spPr>
          <a:xfrm>
            <a:off x="9548013" y="6396140"/>
            <a:ext cx="2089721" cy="369332"/>
          </a:xfrm>
          <a:prstGeom prst="rect">
            <a:avLst/>
          </a:prstGeom>
          <a:noFill/>
        </p:spPr>
        <p:txBody>
          <a:bodyPr wrap="square" rtlCol="0">
            <a:spAutoFit/>
          </a:bodyPr>
          <a:lstStyle/>
          <a:p>
            <a:r>
              <a:rPr lang="en-IN" dirty="0" err="1">
                <a:solidFill>
                  <a:schemeClr val="bg1"/>
                </a:solidFill>
              </a:rPr>
              <a:t>Neovim</a:t>
            </a:r>
            <a:endParaRPr lang="en-US" dirty="0">
              <a:solidFill>
                <a:schemeClr val="bg1"/>
              </a:solidFill>
            </a:endParaRPr>
          </a:p>
        </p:txBody>
      </p:sp>
      <p:sp>
        <p:nvSpPr>
          <p:cNvPr id="9" name="TextBox 8">
            <a:extLst>
              <a:ext uri="{FF2B5EF4-FFF2-40B4-BE49-F238E27FC236}">
                <a16:creationId xmlns:a16="http://schemas.microsoft.com/office/drawing/2014/main" id="{98D49E52-D3BA-5123-DD9B-4D0E81CECC40}"/>
              </a:ext>
            </a:extLst>
          </p:cNvPr>
          <p:cNvSpPr txBox="1"/>
          <p:nvPr/>
        </p:nvSpPr>
        <p:spPr>
          <a:xfrm>
            <a:off x="7662664" y="6396140"/>
            <a:ext cx="1689127" cy="369332"/>
          </a:xfrm>
          <a:prstGeom prst="rect">
            <a:avLst/>
          </a:prstGeom>
          <a:noFill/>
        </p:spPr>
        <p:txBody>
          <a:bodyPr wrap="square" rtlCol="0">
            <a:spAutoFit/>
          </a:bodyPr>
          <a:lstStyle/>
          <a:p>
            <a:r>
              <a:rPr lang="en-IN" dirty="0">
                <a:solidFill>
                  <a:schemeClr val="bg1"/>
                </a:solidFill>
              </a:rPr>
              <a:t>JetBrains IDEs</a:t>
            </a:r>
            <a:endParaRPr lang="en-US" dirty="0">
              <a:solidFill>
                <a:schemeClr val="bg1"/>
              </a:solidFill>
            </a:endParaRPr>
          </a:p>
        </p:txBody>
      </p:sp>
      <p:grpSp>
        <p:nvGrpSpPr>
          <p:cNvPr id="6" name="Group 5">
            <a:extLst>
              <a:ext uri="{FF2B5EF4-FFF2-40B4-BE49-F238E27FC236}">
                <a16:creationId xmlns:a16="http://schemas.microsoft.com/office/drawing/2014/main" id="{B77EFF43-68FB-AD27-7050-29BA40607BF5}"/>
              </a:ext>
              <a:ext uri="{C183D7F6-B498-43B3-948B-1728B52AA6E4}">
                <adec:decorative xmlns:adec="http://schemas.microsoft.com/office/drawing/2017/decorative" val="0"/>
              </a:ext>
            </a:extLst>
          </p:cNvPr>
          <p:cNvGrpSpPr/>
          <p:nvPr/>
        </p:nvGrpSpPr>
        <p:grpSpPr>
          <a:xfrm>
            <a:off x="249778" y="5065248"/>
            <a:ext cx="10661726" cy="1281498"/>
            <a:chOff x="249778" y="5065248"/>
            <a:chExt cx="10661726" cy="1281498"/>
          </a:xfrm>
        </p:grpSpPr>
        <p:pic>
          <p:nvPicPr>
            <p:cNvPr id="30" name="Picture 29" descr="A purple ribbon in a shape of a triangle&#10;&#10;Description automatically generated">
              <a:extLst>
                <a:ext uri="{FF2B5EF4-FFF2-40B4-BE49-F238E27FC236}">
                  <a16:creationId xmlns:a16="http://schemas.microsoft.com/office/drawing/2014/main" id="{50436F0B-2F2A-B15A-1C86-0D79552FB60C}"/>
                </a:ext>
              </a:extLst>
            </p:cNvPr>
            <p:cNvPicPr>
              <a:picLocks noChangeAspect="1"/>
            </p:cNvPicPr>
            <p:nvPr/>
          </p:nvPicPr>
          <p:blipFill>
            <a:blip r:embed="rId14"/>
            <a:stretch>
              <a:fillRect/>
            </a:stretch>
          </p:blipFill>
          <p:spPr>
            <a:xfrm>
              <a:off x="249778" y="5151495"/>
              <a:ext cx="1344169" cy="1160054"/>
            </a:xfrm>
            <a:prstGeom prst="rect">
              <a:avLst/>
            </a:prstGeom>
            <a:effectLst>
              <a:glow rad="63500">
                <a:schemeClr val="accent1">
                  <a:satMod val="175000"/>
                  <a:alpha val="40000"/>
                </a:schemeClr>
              </a:glow>
            </a:effectLst>
          </p:spPr>
        </p:pic>
        <p:pic>
          <p:nvPicPr>
            <p:cNvPr id="31" name="Picture 30" descr="A blue triangle with a cross&#10;&#10;Description automatically generated">
              <a:extLst>
                <a:ext uri="{FF2B5EF4-FFF2-40B4-BE49-F238E27FC236}">
                  <a16:creationId xmlns:a16="http://schemas.microsoft.com/office/drawing/2014/main" id="{6CB973D7-8E58-2606-1CA8-DCB0815C1578}"/>
                </a:ext>
              </a:extLst>
            </p:cNvPr>
            <p:cNvPicPr>
              <a:picLocks noChangeAspect="1"/>
            </p:cNvPicPr>
            <p:nvPr/>
          </p:nvPicPr>
          <p:blipFill>
            <a:blip r:embed="rId15"/>
            <a:stretch>
              <a:fillRect/>
            </a:stretch>
          </p:blipFill>
          <p:spPr>
            <a:xfrm>
              <a:off x="1711143" y="5141499"/>
              <a:ext cx="1344168" cy="1205247"/>
            </a:xfrm>
            <a:prstGeom prst="rect">
              <a:avLst/>
            </a:prstGeom>
            <a:effectLst>
              <a:glow rad="101600">
                <a:schemeClr val="accent1">
                  <a:satMod val="175000"/>
                  <a:alpha val="40000"/>
                </a:schemeClr>
              </a:glow>
            </a:effectLst>
          </p:spPr>
        </p:pic>
        <p:pic>
          <p:nvPicPr>
            <p:cNvPr id="34" name="Picture 33" descr="A logo of a company&#10;&#10;Description automatically generated">
              <a:extLst>
                <a:ext uri="{FF2B5EF4-FFF2-40B4-BE49-F238E27FC236}">
                  <a16:creationId xmlns:a16="http://schemas.microsoft.com/office/drawing/2014/main" id="{E2A55A8C-A8C1-0A03-323B-B74126C8C93B}"/>
                </a:ext>
              </a:extLst>
            </p:cNvPr>
            <p:cNvPicPr>
              <a:picLocks noChangeAspect="1"/>
            </p:cNvPicPr>
            <p:nvPr/>
          </p:nvPicPr>
          <p:blipFill rotWithShape="1">
            <a:blip r:embed="rId16"/>
            <a:srcRect l="26545" t="25912" r="25091" b="25182"/>
            <a:stretch/>
          </p:blipFill>
          <p:spPr>
            <a:xfrm>
              <a:off x="7769444" y="5225528"/>
              <a:ext cx="1179419" cy="1011988"/>
            </a:xfrm>
            <a:prstGeom prst="rect">
              <a:avLst/>
            </a:prstGeom>
            <a:effectLst>
              <a:glow rad="101600">
                <a:schemeClr val="accent1">
                  <a:satMod val="175000"/>
                  <a:alpha val="40000"/>
                </a:schemeClr>
              </a:glow>
            </a:effectLst>
          </p:spPr>
        </p:pic>
        <p:pic>
          <p:nvPicPr>
            <p:cNvPr id="35" name="Picture 34" descr="A blue and green letter n&#10;&#10;Description automatically generated">
              <a:extLst>
                <a:ext uri="{FF2B5EF4-FFF2-40B4-BE49-F238E27FC236}">
                  <a16:creationId xmlns:a16="http://schemas.microsoft.com/office/drawing/2014/main" id="{56467DF9-36C6-CAFD-04AD-592E95587DE3}"/>
                </a:ext>
              </a:extLst>
            </p:cNvPr>
            <p:cNvPicPr>
              <a:picLocks noChangeAspect="1"/>
            </p:cNvPicPr>
            <p:nvPr/>
          </p:nvPicPr>
          <p:blipFill>
            <a:blip r:embed="rId17"/>
            <a:stretch>
              <a:fillRect/>
            </a:stretch>
          </p:blipFill>
          <p:spPr>
            <a:xfrm>
              <a:off x="9183254" y="5065248"/>
              <a:ext cx="1728250" cy="1269022"/>
            </a:xfrm>
            <a:prstGeom prst="rect">
              <a:avLst/>
            </a:prstGeom>
            <a:effectLst>
              <a:glow rad="139700">
                <a:schemeClr val="accent1">
                  <a:satMod val="175000"/>
                  <a:alpha val="40000"/>
                </a:schemeClr>
              </a:glow>
            </a:effectLst>
          </p:spPr>
        </p:pic>
      </p:grpSp>
    </p:spTree>
    <p:extLst>
      <p:ext uri="{BB962C8B-B14F-4D97-AF65-F5344CB8AC3E}">
        <p14:creationId xmlns:p14="http://schemas.microsoft.com/office/powerpoint/2010/main" val="30467556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500" fill="hold"/>
                                        <p:tgtEl>
                                          <p:spTgt spid="8"/>
                                        </p:tgtEl>
                                        <p:attrNameLst>
                                          <p:attrName>ppt_x</p:attrName>
                                        </p:attrNameLst>
                                      </p:cBhvr>
                                      <p:tavLst>
                                        <p:tav tm="0">
                                          <p:val>
                                            <p:strVal val="#ppt_x"/>
                                          </p:val>
                                        </p:tav>
                                        <p:tav tm="100000">
                                          <p:val>
                                            <p:strVal val="#ppt_x"/>
                                          </p:val>
                                        </p:tav>
                                      </p:tavLst>
                                    </p:anim>
                                    <p:anim calcmode="lin" valueType="num">
                                      <p:cBhvr additive="base">
                                        <p:cTn id="3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 grpId="0"/>
      <p:bldP spid="7" grpId="0"/>
      <p:bldP spid="8"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86A59-729C-51E4-8A06-9A03D50C34CE}"/>
              </a:ext>
            </a:extLst>
          </p:cNvPr>
          <p:cNvPicPr>
            <a:picLocks noChangeAspect="1"/>
          </p:cNvPicPr>
          <p:nvPr/>
        </p:nvPicPr>
        <p:blipFill>
          <a:blip r:embed="rId2">
            <a:duotone>
              <a:prstClr val="black"/>
              <a:srgbClr val="26213F">
                <a:tint val="45000"/>
                <a:satMod val="400000"/>
              </a:srgb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rgbClr val="26213F"/>
          </a:solidFill>
        </p:spPr>
      </p:pic>
      <p:pic>
        <p:nvPicPr>
          <p:cNvPr id="3" name="Picture 2">
            <a:extLst>
              <a:ext uri="{FF2B5EF4-FFF2-40B4-BE49-F238E27FC236}">
                <a16:creationId xmlns:a16="http://schemas.microsoft.com/office/drawing/2014/main" id="{2BA36E6D-0C22-5592-DE28-8141B9BCFF2D}"/>
              </a:ext>
            </a:extLst>
          </p:cNvPr>
          <p:cNvPicPr>
            <a:picLocks noChangeAspect="1"/>
          </p:cNvPicPr>
          <p:nvPr/>
        </p:nvPicPr>
        <p:blipFill rotWithShape="1">
          <a:blip r:embed="rId4">
            <a:extLst>
              <a:ext uri="{28A0092B-C50C-407E-A947-70E740481C1C}">
                <a14:useLocalDpi xmlns:a14="http://schemas.microsoft.com/office/drawing/2010/main" val="0"/>
              </a:ext>
            </a:extLst>
          </a:blip>
          <a:srcRect b="8285"/>
          <a:stretch/>
        </p:blipFill>
        <p:spPr>
          <a:xfrm>
            <a:off x="0" y="2415540"/>
            <a:ext cx="12192000" cy="4542609"/>
          </a:xfrm>
          <a:prstGeom prst="rect">
            <a:avLst/>
          </a:prstGeom>
        </p:spPr>
      </p:pic>
      <p:sp>
        <p:nvSpPr>
          <p:cNvPr id="7" name="TextBox 6">
            <a:extLst>
              <a:ext uri="{FF2B5EF4-FFF2-40B4-BE49-F238E27FC236}">
                <a16:creationId xmlns:a16="http://schemas.microsoft.com/office/drawing/2014/main" id="{BE993526-D0D3-EB80-6285-B203E97EB018}"/>
              </a:ext>
            </a:extLst>
          </p:cNvPr>
          <p:cNvSpPr txBox="1"/>
          <p:nvPr/>
        </p:nvSpPr>
        <p:spPr>
          <a:xfrm>
            <a:off x="0" y="2921169"/>
            <a:ext cx="6096000" cy="2123658"/>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IN" sz="6600">
                <a:solidFill>
                  <a:prstClr val="white"/>
                </a:solidFill>
                <a:latin typeface="Arial Rounded MT Bold" panose="020F0704030504030204" pitchFamily="34" charset="0"/>
              </a:rPr>
              <a:t>Benefits and Features</a:t>
            </a:r>
            <a:endParaRPr kumimoji="0" lang="en-US" sz="6600" b="0" i="0" u="none" strike="noStrike" kern="1200" cap="none" spc="0" normalizeH="0" baseline="0" noProof="0">
              <a:ln>
                <a:noFill/>
              </a:ln>
              <a:solidFill>
                <a:prstClr val="white"/>
              </a:solidFill>
              <a:effectLst/>
              <a:uLnTx/>
              <a:uFillTx/>
              <a:latin typeface="Arial Rounded MT Bold" panose="020F0704030504030204" pitchFamily="34" charset="0"/>
              <a:ea typeface="+mn-ea"/>
              <a:cs typeface="+mn-cs"/>
            </a:endParaRPr>
          </a:p>
        </p:txBody>
      </p:sp>
    </p:spTree>
    <p:extLst>
      <p:ext uri="{BB962C8B-B14F-4D97-AF65-F5344CB8AC3E}">
        <p14:creationId xmlns:p14="http://schemas.microsoft.com/office/powerpoint/2010/main" val="2941794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8">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FDD62AB-6A1A-46FE-B889-B2C8FEF1372D}">
  <we:reference id="wa104178141" version="4.3.3.0" store="en-US" storeType="OMEX"/>
  <we:alternateReferences>
    <we:reference id="WA104178141" version="4.3.3.0" store="WA104178141"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1239</TotalTime>
  <Words>870</Words>
  <Application>Microsoft Office PowerPoint</Application>
  <PresentationFormat>Widescreen</PresentationFormat>
  <Paragraphs>132</Paragraphs>
  <Slides>45</Slides>
  <Notes>10</Notes>
  <HiddenSlides>0</HiddenSlides>
  <MMClips>2</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Developers using GitHub Copilot…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Divyanshi  Soni</dc:creator>
  <cp:lastModifiedBy>Divyanshi Soni</cp:lastModifiedBy>
  <cp:revision>10</cp:revision>
  <dcterms:created xsi:type="dcterms:W3CDTF">2023-10-29T22:07:17Z</dcterms:created>
  <dcterms:modified xsi:type="dcterms:W3CDTF">2023-12-02T17:24:45Z</dcterms:modified>
</cp:coreProperties>
</file>

<file path=docProps/thumbnail.jpeg>
</file>